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3" r:id="rId2"/>
    <p:sldMasterId id="2147483766" r:id="rId3"/>
  </p:sldMasterIdLst>
  <p:notesMasterIdLst>
    <p:notesMasterId r:id="rId92"/>
  </p:notesMasterIdLst>
  <p:handoutMasterIdLst>
    <p:handoutMasterId r:id="rId93"/>
  </p:handoutMasterIdLst>
  <p:sldIdLst>
    <p:sldId id="863" r:id="rId4"/>
    <p:sldId id="465" r:id="rId5"/>
    <p:sldId id="485" r:id="rId6"/>
    <p:sldId id="898" r:id="rId7"/>
    <p:sldId id="467" r:id="rId8"/>
    <p:sldId id="446" r:id="rId9"/>
    <p:sldId id="889" r:id="rId10"/>
    <p:sldId id="892" r:id="rId11"/>
    <p:sldId id="891" r:id="rId12"/>
    <p:sldId id="894" r:id="rId13"/>
    <p:sldId id="895" r:id="rId14"/>
    <p:sldId id="896" r:id="rId15"/>
    <p:sldId id="946" r:id="rId16"/>
    <p:sldId id="453" r:id="rId17"/>
    <p:sldId id="479" r:id="rId18"/>
    <p:sldId id="480" r:id="rId19"/>
    <p:sldId id="490" r:id="rId20"/>
    <p:sldId id="491" r:id="rId21"/>
    <p:sldId id="523" r:id="rId22"/>
    <p:sldId id="509" r:id="rId23"/>
    <p:sldId id="492" r:id="rId24"/>
    <p:sldId id="489" r:id="rId25"/>
    <p:sldId id="515" r:id="rId26"/>
    <p:sldId id="513" r:id="rId27"/>
    <p:sldId id="514" r:id="rId28"/>
    <p:sldId id="261" r:id="rId29"/>
    <p:sldId id="259" r:id="rId30"/>
    <p:sldId id="260" r:id="rId31"/>
    <p:sldId id="525" r:id="rId32"/>
    <p:sldId id="526" r:id="rId33"/>
    <p:sldId id="524" r:id="rId34"/>
    <p:sldId id="527" r:id="rId35"/>
    <p:sldId id="528" r:id="rId36"/>
    <p:sldId id="529" r:id="rId37"/>
    <p:sldId id="532" r:id="rId38"/>
    <p:sldId id="533" r:id="rId39"/>
    <p:sldId id="534" r:id="rId40"/>
    <p:sldId id="865" r:id="rId41"/>
    <p:sldId id="883" r:id="rId42"/>
    <p:sldId id="943" r:id="rId43"/>
    <p:sldId id="535" r:id="rId44"/>
    <p:sldId id="536" r:id="rId45"/>
    <p:sldId id="537" r:id="rId46"/>
    <p:sldId id="560" r:id="rId47"/>
    <p:sldId id="539" r:id="rId48"/>
    <p:sldId id="897" r:id="rId49"/>
    <p:sldId id="540" r:id="rId50"/>
    <p:sldId id="541" r:id="rId51"/>
    <p:sldId id="866" r:id="rId52"/>
    <p:sldId id="884" r:id="rId53"/>
    <p:sldId id="876" r:id="rId54"/>
    <p:sldId id="880" r:id="rId55"/>
    <p:sldId id="877" r:id="rId56"/>
    <p:sldId id="881" r:id="rId57"/>
    <p:sldId id="878" r:id="rId58"/>
    <p:sldId id="882" r:id="rId59"/>
    <p:sldId id="549" r:id="rId60"/>
    <p:sldId id="550" r:id="rId61"/>
    <p:sldId id="552" r:id="rId62"/>
    <p:sldId id="869" r:id="rId63"/>
    <p:sldId id="885" r:id="rId64"/>
    <p:sldId id="543" r:id="rId65"/>
    <p:sldId id="542" r:id="rId66"/>
    <p:sldId id="544" r:id="rId67"/>
    <p:sldId id="867" r:id="rId68"/>
    <p:sldId id="546" r:id="rId69"/>
    <p:sldId id="545" r:id="rId70"/>
    <p:sldId id="547" r:id="rId71"/>
    <p:sldId id="548" r:id="rId72"/>
    <p:sldId id="868" r:id="rId73"/>
    <p:sldId id="886" r:id="rId74"/>
    <p:sldId id="555" r:id="rId75"/>
    <p:sldId id="554" r:id="rId76"/>
    <p:sldId id="556" r:id="rId77"/>
    <p:sldId id="870" r:id="rId78"/>
    <p:sldId id="887" r:id="rId79"/>
    <p:sldId id="558" r:id="rId80"/>
    <p:sldId id="557" r:id="rId81"/>
    <p:sldId id="561" r:id="rId82"/>
    <p:sldId id="559" r:id="rId83"/>
    <p:sldId id="562" r:id="rId84"/>
    <p:sldId id="563" r:id="rId85"/>
    <p:sldId id="564" r:id="rId86"/>
    <p:sldId id="871" r:id="rId87"/>
    <p:sldId id="888" r:id="rId88"/>
    <p:sldId id="874" r:id="rId89"/>
    <p:sldId id="875" r:id="rId90"/>
    <p:sldId id="945" r:id="rId91"/>
  </p:sldIdLst>
  <p:sldSz cx="9144000" cy="6858000" type="screen4x3"/>
  <p:notesSz cx="9926638" cy="143557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4521"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E1FF"/>
    <a:srgbClr val="FFF3FF"/>
    <a:srgbClr val="FFCCFF"/>
    <a:srgbClr val="FF99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7778" autoAdjust="0"/>
  </p:normalViewPr>
  <p:slideViewPr>
    <p:cSldViewPr>
      <p:cViewPr varScale="1">
        <p:scale>
          <a:sx n="76" d="100"/>
          <a:sy n="76" d="100"/>
        </p:scale>
        <p:origin x="40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9" d="100"/>
          <a:sy n="49" d="100"/>
        </p:scale>
        <p:origin x="-1944" y="-114"/>
      </p:cViewPr>
      <p:guideLst>
        <p:guide orient="horz" pos="4521"/>
        <p:guide pos="312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5628863158270886E-2"/>
          <c:y val="8.6599498410604853E-2"/>
          <c:w val="0.96009186476348274"/>
          <c:h val="0.86428376510412686"/>
        </c:manualLayout>
      </c:layout>
      <c:pie3DChart>
        <c:varyColors val="1"/>
        <c:ser>
          <c:idx val="0"/>
          <c:order val="0"/>
          <c:tx>
            <c:strRef>
              <c:f>Sheet1!$B$1</c:f>
              <c:strCache>
                <c:ptCount val="1"/>
                <c:pt idx="0">
                  <c:v>Religion in Great Britain (2011 census)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C42-47F6-A832-994FE6DC7E1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C42-47F6-A832-994FE6DC7E1E}"/>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7-13BA-4C5D-916C-A48B8A247F01}"/>
              </c:ext>
            </c:extLst>
          </c:dPt>
          <c:dPt>
            <c:idx val="3"/>
            <c:bubble3D val="0"/>
            <c:explosion val="23"/>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3-13BA-4C5D-916C-A48B8A247F01}"/>
              </c:ext>
            </c:extLst>
          </c:dPt>
          <c:dPt>
            <c:idx val="4"/>
            <c:bubble3D val="0"/>
            <c:explosion val="17"/>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2-13BA-4C5D-916C-A48B8A247F01}"/>
              </c:ext>
            </c:extLst>
          </c:dPt>
          <c:dPt>
            <c:idx val="5"/>
            <c:bubble3D val="0"/>
            <c:explosion val="17"/>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4-13BA-4C5D-916C-A48B8A247F01}"/>
              </c:ext>
            </c:extLst>
          </c:dPt>
          <c:dPt>
            <c:idx val="6"/>
            <c:bubble3D val="0"/>
            <c:explosion val="17"/>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6-13BA-4C5D-916C-A48B8A247F01}"/>
              </c:ext>
            </c:extLst>
          </c:dPt>
          <c:dPt>
            <c:idx val="7"/>
            <c:bubble3D val="0"/>
            <c:explosion val="18"/>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13BA-4C5D-916C-A48B8A247F01}"/>
              </c:ext>
            </c:extLst>
          </c:dPt>
          <c:dPt>
            <c:idx val="8"/>
            <c:bubble3D val="0"/>
            <c:explosion val="1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13BA-4C5D-916C-A48B8A247F01}"/>
              </c:ext>
            </c:extLst>
          </c:dPt>
          <c:dLbls>
            <c:dLbl>
              <c:idx val="2"/>
              <c:tx>
                <c:rich>
                  <a:bodyPr/>
                  <a:lstStyle/>
                  <a:p>
                    <a:r>
                      <a:rPr lang="en-US"/>
                      <a:t>Islam </a:t>
                    </a:r>
                  </a:p>
                  <a:p>
                    <a:fld id="{B733E0CF-82C8-4243-9060-629EECB8ED7D}" type="VALUE">
                      <a:rPr lang="en-US" smtClean="0"/>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3BA-4C5D-916C-A48B8A247F01}"/>
                </c:ext>
              </c:extLst>
            </c:dLbl>
            <c:dLbl>
              <c:idx val="3"/>
              <c:tx>
                <c:rich>
                  <a:bodyPr/>
                  <a:lstStyle/>
                  <a:p>
                    <a:r>
                      <a:rPr lang="en-US"/>
                      <a:t>Hinduism</a:t>
                    </a:r>
                  </a:p>
                  <a:p>
                    <a:fld id="{96F89D4C-E890-4EA4-8A76-D9F8A7E4CB38}" type="VALUE">
                      <a:rPr lang="en-US" smtClean="0"/>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3BA-4C5D-916C-A48B8A247F01}"/>
                </c:ext>
              </c:extLst>
            </c:dLbl>
            <c:dLbl>
              <c:idx val="4"/>
              <c:tx>
                <c:rich>
                  <a:bodyPr/>
                  <a:lstStyle/>
                  <a:p>
                    <a:r>
                      <a:rPr lang="en-US"/>
                      <a:t>Sikhism </a:t>
                    </a:r>
                  </a:p>
                  <a:p>
                    <a:fld id="{F14AFCC1-0F02-4291-84A2-72102D1CAB38}" type="VALUE">
                      <a:rPr lang="en-US" smtClean="0"/>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3BA-4C5D-916C-A48B8A247F01}"/>
                </c:ext>
              </c:extLst>
            </c:dLbl>
            <c:dLbl>
              <c:idx val="5"/>
              <c:tx>
                <c:rich>
                  <a:bodyPr/>
                  <a:lstStyle/>
                  <a:p>
                    <a:r>
                      <a:rPr lang="en-US"/>
                      <a:t>Judaism </a:t>
                    </a:r>
                  </a:p>
                  <a:p>
                    <a:fld id="{94A24FDD-EC4A-4E71-9603-DE8578A868BF}" type="VALUE">
                      <a:rPr lang="en-US" smtClean="0"/>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3BA-4C5D-916C-A48B8A247F01}"/>
                </c:ext>
              </c:extLst>
            </c:dLbl>
            <c:dLbl>
              <c:idx val="6"/>
              <c:tx>
                <c:rich>
                  <a:bodyPr/>
                  <a:lstStyle/>
                  <a:p>
                    <a:r>
                      <a:rPr lang="en-US"/>
                      <a:t>Buddhist </a:t>
                    </a:r>
                  </a:p>
                  <a:p>
                    <a:fld id="{DDAB2028-F3B9-4F7C-A9AB-15F1F02C6FF6}" type="VALUE">
                      <a:rPr lang="en-US" smtClean="0"/>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3BA-4C5D-916C-A48B8A247F01}"/>
                </c:ext>
              </c:extLst>
            </c:dLbl>
            <c:dLbl>
              <c:idx val="7"/>
              <c:tx>
                <c:rich>
                  <a:bodyPr/>
                  <a:lstStyle/>
                  <a:p>
                    <a:r>
                      <a:rPr lang="en-US"/>
                      <a:t>Other </a:t>
                    </a:r>
                  </a:p>
                  <a:p>
                    <a:fld id="{C043017F-E1E6-465E-9536-42103D97A4C3}" type="VALUE">
                      <a:rPr lang="en-US" smtClean="0"/>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3BA-4C5D-916C-A48B8A247F0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Christianity</c:v>
                </c:pt>
                <c:pt idx="1">
                  <c:v>No Religion</c:v>
                </c:pt>
                <c:pt idx="2">
                  <c:v>Islam</c:v>
                </c:pt>
                <c:pt idx="3">
                  <c:v>Hinduism</c:v>
                </c:pt>
                <c:pt idx="4">
                  <c:v>Sikhism</c:v>
                </c:pt>
                <c:pt idx="5">
                  <c:v>Judaism</c:v>
                </c:pt>
                <c:pt idx="6">
                  <c:v>Buddhism</c:v>
                </c:pt>
                <c:pt idx="7">
                  <c:v>Other Religions</c:v>
                </c:pt>
                <c:pt idx="8">
                  <c:v>Not Stated</c:v>
                </c:pt>
              </c:strCache>
            </c:strRef>
          </c:cat>
          <c:val>
            <c:numRef>
              <c:f>Sheet1!$B$2:$B$10</c:f>
              <c:numCache>
                <c:formatCode>0.0%</c:formatCode>
                <c:ptCount val="9"/>
                <c:pt idx="0">
                  <c:v>0.59499999999999997</c:v>
                </c:pt>
                <c:pt idx="1">
                  <c:v>0.25700000000000001</c:v>
                </c:pt>
                <c:pt idx="2">
                  <c:v>4.3999999999999997E-2</c:v>
                </c:pt>
                <c:pt idx="3">
                  <c:v>1.2999999999999999E-2</c:v>
                </c:pt>
                <c:pt idx="4">
                  <c:v>7.0000000000000001E-3</c:v>
                </c:pt>
                <c:pt idx="5">
                  <c:v>4.0000000000000001E-3</c:v>
                </c:pt>
                <c:pt idx="6">
                  <c:v>4.0000000000000001E-3</c:v>
                </c:pt>
                <c:pt idx="7">
                  <c:v>4.0000000000000001E-3</c:v>
                </c:pt>
                <c:pt idx="8">
                  <c:v>7.1999999999999995E-2</c:v>
                </c:pt>
              </c:numCache>
            </c:numRef>
          </c:val>
          <c:extLst>
            <c:ext xmlns:c16="http://schemas.microsoft.com/office/drawing/2014/chart" uri="{C3380CC4-5D6E-409C-BE32-E72D297353CC}">
              <c16:uniqueId val="{00000000-13BA-4C5D-916C-A48B8A247F01}"/>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718592"/>
          </a:xfrm>
          <a:prstGeom prst="rect">
            <a:avLst/>
          </a:prstGeom>
        </p:spPr>
        <p:txBody>
          <a:bodyPr vert="horz" lIns="132762" tIns="66381" rIns="132762" bIns="66381" rtlCol="0"/>
          <a:lstStyle>
            <a:lvl1pPr algn="l" fontAlgn="auto">
              <a:spcBef>
                <a:spcPts val="0"/>
              </a:spcBef>
              <a:spcAft>
                <a:spcPts val="0"/>
              </a:spcAft>
              <a:defRPr sz="1700">
                <a:latin typeface="+mn-lt"/>
                <a:cs typeface="+mn-cs"/>
              </a:defRPr>
            </a:lvl1pPr>
          </a:lstStyle>
          <a:p>
            <a:pPr>
              <a:defRPr/>
            </a:pPr>
            <a:endParaRPr lang="en-GB" dirty="0"/>
          </a:p>
        </p:txBody>
      </p:sp>
      <p:sp>
        <p:nvSpPr>
          <p:cNvPr id="3" name="Date Placeholder 2"/>
          <p:cNvSpPr>
            <a:spLocks noGrp="1"/>
          </p:cNvSpPr>
          <p:nvPr>
            <p:ph type="dt" sz="quarter" idx="1"/>
          </p:nvPr>
        </p:nvSpPr>
        <p:spPr>
          <a:xfrm>
            <a:off x="5621696" y="0"/>
            <a:ext cx="4302625" cy="718592"/>
          </a:xfrm>
          <a:prstGeom prst="rect">
            <a:avLst/>
          </a:prstGeom>
        </p:spPr>
        <p:txBody>
          <a:bodyPr vert="horz" lIns="132762" tIns="66381" rIns="132762" bIns="66381" rtlCol="0"/>
          <a:lstStyle>
            <a:lvl1pPr algn="r" fontAlgn="auto">
              <a:spcBef>
                <a:spcPts val="0"/>
              </a:spcBef>
              <a:spcAft>
                <a:spcPts val="0"/>
              </a:spcAft>
              <a:defRPr sz="1700">
                <a:latin typeface="+mn-lt"/>
                <a:cs typeface="+mn-cs"/>
              </a:defRPr>
            </a:lvl1pPr>
          </a:lstStyle>
          <a:p>
            <a:pPr>
              <a:defRPr/>
            </a:pPr>
            <a:fld id="{1F2C527D-A404-4B08-9637-BB0D77D1ED58}" type="datetimeFigureOut">
              <a:rPr lang="en-US"/>
              <a:pPr>
                <a:defRPr/>
              </a:pPr>
              <a:t>10/9/2019</a:t>
            </a:fld>
            <a:endParaRPr lang="en-GB" dirty="0"/>
          </a:p>
        </p:txBody>
      </p:sp>
      <p:sp>
        <p:nvSpPr>
          <p:cNvPr id="4" name="Footer Placeholder 3"/>
          <p:cNvSpPr>
            <a:spLocks noGrp="1"/>
          </p:cNvSpPr>
          <p:nvPr>
            <p:ph type="ftr" sz="quarter" idx="2"/>
          </p:nvPr>
        </p:nvSpPr>
        <p:spPr>
          <a:xfrm>
            <a:off x="0" y="13634876"/>
            <a:ext cx="4302625" cy="718591"/>
          </a:xfrm>
          <a:prstGeom prst="rect">
            <a:avLst/>
          </a:prstGeom>
        </p:spPr>
        <p:txBody>
          <a:bodyPr vert="horz" lIns="132762" tIns="66381" rIns="132762" bIns="66381" rtlCol="0" anchor="b"/>
          <a:lstStyle>
            <a:lvl1pPr algn="l" fontAlgn="auto">
              <a:spcBef>
                <a:spcPts val="0"/>
              </a:spcBef>
              <a:spcAft>
                <a:spcPts val="0"/>
              </a:spcAft>
              <a:defRPr sz="1700">
                <a:latin typeface="+mn-lt"/>
                <a:cs typeface="+mn-cs"/>
              </a:defRPr>
            </a:lvl1pPr>
          </a:lstStyle>
          <a:p>
            <a:pPr>
              <a:defRPr/>
            </a:pPr>
            <a:endParaRPr lang="en-GB" dirty="0"/>
          </a:p>
        </p:txBody>
      </p:sp>
      <p:sp>
        <p:nvSpPr>
          <p:cNvPr id="5" name="Slide Number Placeholder 4"/>
          <p:cNvSpPr>
            <a:spLocks noGrp="1"/>
          </p:cNvSpPr>
          <p:nvPr>
            <p:ph type="sldNum" sz="quarter" idx="3"/>
          </p:nvPr>
        </p:nvSpPr>
        <p:spPr>
          <a:xfrm>
            <a:off x="5621696" y="13634876"/>
            <a:ext cx="4302625" cy="718591"/>
          </a:xfrm>
          <a:prstGeom prst="rect">
            <a:avLst/>
          </a:prstGeom>
        </p:spPr>
        <p:txBody>
          <a:bodyPr vert="horz" lIns="132762" tIns="66381" rIns="132762" bIns="66381" rtlCol="0" anchor="b"/>
          <a:lstStyle>
            <a:lvl1pPr algn="r" fontAlgn="auto">
              <a:spcBef>
                <a:spcPts val="0"/>
              </a:spcBef>
              <a:spcAft>
                <a:spcPts val="0"/>
              </a:spcAft>
              <a:defRPr sz="1700">
                <a:latin typeface="+mn-lt"/>
                <a:cs typeface="+mn-cs"/>
              </a:defRPr>
            </a:lvl1pPr>
          </a:lstStyle>
          <a:p>
            <a:pPr>
              <a:defRPr/>
            </a:pPr>
            <a:fld id="{B1D23119-4904-45E4-8CF2-50FCDBC5D008}" type="slidenum">
              <a:rPr lang="en-GB"/>
              <a:pPr>
                <a:defRPr/>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718592"/>
          </a:xfrm>
          <a:prstGeom prst="rect">
            <a:avLst/>
          </a:prstGeom>
        </p:spPr>
        <p:txBody>
          <a:bodyPr vert="horz" lIns="132762" tIns="66381" rIns="132762" bIns="66381" rtlCol="0"/>
          <a:lstStyle>
            <a:lvl1pPr algn="l" fontAlgn="auto">
              <a:spcBef>
                <a:spcPts val="0"/>
              </a:spcBef>
              <a:spcAft>
                <a:spcPts val="0"/>
              </a:spcAft>
              <a:defRPr sz="1700">
                <a:latin typeface="+mn-lt"/>
                <a:cs typeface="+mn-cs"/>
              </a:defRPr>
            </a:lvl1pPr>
          </a:lstStyle>
          <a:p>
            <a:pPr>
              <a:defRPr/>
            </a:pPr>
            <a:endParaRPr lang="en-GB" dirty="0"/>
          </a:p>
        </p:txBody>
      </p:sp>
      <p:sp>
        <p:nvSpPr>
          <p:cNvPr id="3" name="Date Placeholder 2"/>
          <p:cNvSpPr>
            <a:spLocks noGrp="1"/>
          </p:cNvSpPr>
          <p:nvPr>
            <p:ph type="dt" idx="1"/>
          </p:nvPr>
        </p:nvSpPr>
        <p:spPr>
          <a:xfrm>
            <a:off x="5621696" y="0"/>
            <a:ext cx="4302625" cy="718592"/>
          </a:xfrm>
          <a:prstGeom prst="rect">
            <a:avLst/>
          </a:prstGeom>
        </p:spPr>
        <p:txBody>
          <a:bodyPr vert="horz" lIns="132762" tIns="66381" rIns="132762" bIns="66381" rtlCol="0"/>
          <a:lstStyle>
            <a:lvl1pPr algn="r" fontAlgn="auto">
              <a:spcBef>
                <a:spcPts val="0"/>
              </a:spcBef>
              <a:spcAft>
                <a:spcPts val="0"/>
              </a:spcAft>
              <a:defRPr sz="1700">
                <a:latin typeface="+mn-lt"/>
                <a:cs typeface="+mn-cs"/>
              </a:defRPr>
            </a:lvl1pPr>
          </a:lstStyle>
          <a:p>
            <a:pPr>
              <a:defRPr/>
            </a:pPr>
            <a:fld id="{9DC9988B-FB8B-4CDA-99D0-3B6E65558D7A}" type="datetimeFigureOut">
              <a:rPr lang="en-US"/>
              <a:pPr>
                <a:defRPr/>
              </a:pPr>
              <a:t>10/9/2019</a:t>
            </a:fld>
            <a:endParaRPr lang="en-GB" dirty="0"/>
          </a:p>
        </p:txBody>
      </p:sp>
      <p:sp>
        <p:nvSpPr>
          <p:cNvPr id="4" name="Slide Image Placeholder 3"/>
          <p:cNvSpPr>
            <a:spLocks noGrp="1" noRot="1" noChangeAspect="1"/>
          </p:cNvSpPr>
          <p:nvPr>
            <p:ph type="sldImg" idx="2"/>
          </p:nvPr>
        </p:nvSpPr>
        <p:spPr>
          <a:xfrm>
            <a:off x="1373188" y="1076325"/>
            <a:ext cx="7180262" cy="5384800"/>
          </a:xfrm>
          <a:prstGeom prst="rect">
            <a:avLst/>
          </a:prstGeom>
          <a:noFill/>
          <a:ln w="12700">
            <a:solidFill>
              <a:prstClr val="black"/>
            </a:solidFill>
          </a:ln>
        </p:spPr>
        <p:txBody>
          <a:bodyPr vert="horz" lIns="132762" tIns="66381" rIns="132762" bIns="66381" rtlCol="0" anchor="ctr"/>
          <a:lstStyle/>
          <a:p>
            <a:pPr lvl="0"/>
            <a:endParaRPr lang="en-GB" noProof="0" dirty="0"/>
          </a:p>
        </p:txBody>
      </p:sp>
      <p:sp>
        <p:nvSpPr>
          <p:cNvPr id="5" name="Notes Placeholder 4"/>
          <p:cNvSpPr>
            <a:spLocks noGrp="1"/>
          </p:cNvSpPr>
          <p:nvPr>
            <p:ph type="body" sz="quarter" idx="3"/>
          </p:nvPr>
        </p:nvSpPr>
        <p:spPr>
          <a:xfrm>
            <a:off x="992201" y="6818586"/>
            <a:ext cx="7942238" cy="6460437"/>
          </a:xfrm>
          <a:prstGeom prst="rect">
            <a:avLst/>
          </a:prstGeom>
        </p:spPr>
        <p:txBody>
          <a:bodyPr vert="horz" lIns="132762" tIns="66381" rIns="132762" bIns="6638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13634876"/>
            <a:ext cx="4302625" cy="718591"/>
          </a:xfrm>
          <a:prstGeom prst="rect">
            <a:avLst/>
          </a:prstGeom>
        </p:spPr>
        <p:txBody>
          <a:bodyPr vert="horz" lIns="132762" tIns="66381" rIns="132762" bIns="66381" rtlCol="0" anchor="b"/>
          <a:lstStyle>
            <a:lvl1pPr algn="l" fontAlgn="auto">
              <a:spcBef>
                <a:spcPts val="0"/>
              </a:spcBef>
              <a:spcAft>
                <a:spcPts val="0"/>
              </a:spcAft>
              <a:defRPr sz="1700">
                <a:latin typeface="+mn-lt"/>
                <a:cs typeface="+mn-cs"/>
              </a:defRPr>
            </a:lvl1pPr>
          </a:lstStyle>
          <a:p>
            <a:pPr>
              <a:defRPr/>
            </a:pPr>
            <a:endParaRPr lang="en-GB" dirty="0"/>
          </a:p>
        </p:txBody>
      </p:sp>
      <p:sp>
        <p:nvSpPr>
          <p:cNvPr id="7" name="Slide Number Placeholder 6"/>
          <p:cNvSpPr>
            <a:spLocks noGrp="1"/>
          </p:cNvSpPr>
          <p:nvPr>
            <p:ph type="sldNum" sz="quarter" idx="5"/>
          </p:nvPr>
        </p:nvSpPr>
        <p:spPr>
          <a:xfrm>
            <a:off x="5621696" y="13634876"/>
            <a:ext cx="4302625" cy="718591"/>
          </a:xfrm>
          <a:prstGeom prst="rect">
            <a:avLst/>
          </a:prstGeom>
        </p:spPr>
        <p:txBody>
          <a:bodyPr vert="horz" lIns="132762" tIns="66381" rIns="132762" bIns="66381" rtlCol="0" anchor="b"/>
          <a:lstStyle>
            <a:lvl1pPr algn="r" fontAlgn="auto">
              <a:spcBef>
                <a:spcPts val="0"/>
              </a:spcBef>
              <a:spcAft>
                <a:spcPts val="0"/>
              </a:spcAft>
              <a:defRPr sz="1700">
                <a:latin typeface="+mn-lt"/>
                <a:cs typeface="+mn-cs"/>
              </a:defRPr>
            </a:lvl1pPr>
          </a:lstStyle>
          <a:p>
            <a:pPr>
              <a:defRPr/>
            </a:pPr>
            <a:fld id="{F68C1D61-72BF-4B59-B56A-F555584B7CCC}"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biblehub.com/deuteronomy/14-9.htm" TargetMode="External"/><Relationship Id="rId13" Type="http://schemas.openxmlformats.org/officeDocument/2006/relationships/hyperlink" Target="https://biblehub.com/deuteronomy/14-14.htm" TargetMode="External"/><Relationship Id="rId18" Type="http://schemas.openxmlformats.org/officeDocument/2006/relationships/hyperlink" Target="https://biblehub.com/deuteronomy/14-19.htm" TargetMode="External"/><Relationship Id="rId3" Type="http://schemas.openxmlformats.org/officeDocument/2006/relationships/hyperlink" Target="https://biblehub.com/deuteronomy/14-4.htm" TargetMode="External"/><Relationship Id="rId7" Type="http://schemas.openxmlformats.org/officeDocument/2006/relationships/hyperlink" Target="https://biblehub.com/deuteronomy/14-8.htm" TargetMode="External"/><Relationship Id="rId12" Type="http://schemas.openxmlformats.org/officeDocument/2006/relationships/hyperlink" Target="https://biblehub.com/deuteronomy/14-13.htm" TargetMode="External"/><Relationship Id="rId17" Type="http://schemas.openxmlformats.org/officeDocument/2006/relationships/hyperlink" Target="https://biblehub.com/deuteronomy/14-18.htm" TargetMode="External"/><Relationship Id="rId2" Type="http://schemas.openxmlformats.org/officeDocument/2006/relationships/slide" Target="../slides/slide44.xml"/><Relationship Id="rId16" Type="http://schemas.openxmlformats.org/officeDocument/2006/relationships/hyperlink" Target="https://biblehub.com/deuteronomy/14-17.htm" TargetMode="External"/><Relationship Id="rId20" Type="http://schemas.openxmlformats.org/officeDocument/2006/relationships/hyperlink" Target="https://biblehub.com/deuteronomy/14-21.htm" TargetMode="External"/><Relationship Id="rId1" Type="http://schemas.openxmlformats.org/officeDocument/2006/relationships/notesMaster" Target="../notesMasters/notesMaster1.xml"/><Relationship Id="rId6" Type="http://schemas.openxmlformats.org/officeDocument/2006/relationships/hyperlink" Target="https://biblehub.com/deuteronomy/14-7.htm" TargetMode="External"/><Relationship Id="rId11" Type="http://schemas.openxmlformats.org/officeDocument/2006/relationships/hyperlink" Target="https://biblehub.com/deuteronomy/14-12.htm" TargetMode="External"/><Relationship Id="rId5" Type="http://schemas.openxmlformats.org/officeDocument/2006/relationships/hyperlink" Target="https://biblehub.com/deuteronomy/14-6.htm" TargetMode="External"/><Relationship Id="rId15" Type="http://schemas.openxmlformats.org/officeDocument/2006/relationships/hyperlink" Target="https://biblehub.com/deuteronomy/14-16.htm" TargetMode="External"/><Relationship Id="rId10" Type="http://schemas.openxmlformats.org/officeDocument/2006/relationships/hyperlink" Target="https://biblehub.com/deuteronomy/14-11.htm" TargetMode="External"/><Relationship Id="rId19" Type="http://schemas.openxmlformats.org/officeDocument/2006/relationships/hyperlink" Target="https://biblehub.com/deuteronomy/14-20.htm" TargetMode="External"/><Relationship Id="rId4" Type="http://schemas.openxmlformats.org/officeDocument/2006/relationships/hyperlink" Target="https://biblehub.com/deuteronomy/14-5.htm" TargetMode="External"/><Relationship Id="rId9" Type="http://schemas.openxmlformats.org/officeDocument/2006/relationships/hyperlink" Target="https://biblehub.com/deuteronomy/14-10.htm" TargetMode="External"/><Relationship Id="rId14" Type="http://schemas.openxmlformats.org/officeDocument/2006/relationships/hyperlink" Target="https://biblehub.com/deuteronomy/14-15.htm"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n.wikipedia.org/wiki/Vegetarian" TargetMode="External"/><Relationship Id="rId2" Type="http://schemas.openxmlformats.org/officeDocument/2006/relationships/slide" Target="../slides/slide59.xml"/><Relationship Id="rId1" Type="http://schemas.openxmlformats.org/officeDocument/2006/relationships/notesMaster" Target="../notesMasters/notesMaster1.xml"/><Relationship Id="rId5" Type="http://schemas.openxmlformats.org/officeDocument/2006/relationships/hyperlink" Target="https://en.wikipedia.org/wiki/Sannyasa" TargetMode="External"/><Relationship Id="rId4" Type="http://schemas.openxmlformats.org/officeDocument/2006/relationships/hyperlink" Target="https://en.wikipedia.org/wiki/Lacto-vegetarian"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bbc.co.uk/religion/religions/rastafari/beliefs/haileselassie.shtml" TargetMode="External"/><Relationship Id="rId2" Type="http://schemas.openxmlformats.org/officeDocument/2006/relationships/slide" Target="../slides/slide73.xml"/><Relationship Id="rId1" Type="http://schemas.openxmlformats.org/officeDocument/2006/relationships/notesMaster" Target="../notesMasters/notesMaster1.xml"/><Relationship Id="rId4" Type="http://schemas.openxmlformats.org/officeDocument/2006/relationships/hyperlink" Target="http://www.bbc.co.uk/religion/religions/rastafari/people/marcusgarvey.shtml"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bbc.co.uk/religion/religions/rastafari/customs/customs_1.shtml" TargetMode="External"/><Relationship Id="rId2" Type="http://schemas.openxmlformats.org/officeDocument/2006/relationships/slide" Target="../slides/slide74.xml"/><Relationship Id="rId1" Type="http://schemas.openxmlformats.org/officeDocument/2006/relationships/notesMaster" Target="../notesMasters/notesMaster1.xml"/><Relationship Id="rId5" Type="http://schemas.openxmlformats.org/officeDocument/2006/relationships/hyperlink" Target="http://www.bbc.co.uk/religion/religions/rastafari/customs/customs_2.shtml" TargetMode="External"/><Relationship Id="rId4" Type="http://schemas.openxmlformats.org/officeDocument/2006/relationships/hyperlink" Target="http://www.bbc.co.uk/religion/religions/rastafari/beliefs/women.s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700" dirty="0"/>
          </a:p>
        </p:txBody>
      </p:sp>
      <p:sp>
        <p:nvSpPr>
          <p:cNvPr id="4" name="Slide Number Placeholder 3"/>
          <p:cNvSpPr>
            <a:spLocks noGrp="1"/>
          </p:cNvSpPr>
          <p:nvPr>
            <p:ph type="sldNum" sz="quarter" idx="10"/>
          </p:nvPr>
        </p:nvSpPr>
        <p:spPr/>
        <p:txBody>
          <a:bodyPr/>
          <a:lstStyle/>
          <a:p>
            <a:pPr defTabSz="1327617">
              <a:defRPr/>
            </a:pPr>
            <a:fld id="{F68C1D61-72BF-4B59-B56A-F555584B7CCC}" type="slidenum">
              <a:rPr lang="en-GB" sz="2600" kern="0">
                <a:solidFill>
                  <a:sysClr val="windowText" lastClr="000000"/>
                </a:solidFill>
                <a:latin typeface="Calibri"/>
              </a:rPr>
              <a:pPr defTabSz="1327617">
                <a:defRPr/>
              </a:pPr>
              <a:t>1</a:t>
            </a:fld>
            <a:endParaRPr lang="en-GB" sz="2600" kern="0" dirty="0">
              <a:solidFill>
                <a:sysClr val="windowText" lastClr="000000"/>
              </a:solidFill>
              <a:latin typeface="Calibri"/>
            </a:endParaRPr>
          </a:p>
        </p:txBody>
      </p:sp>
    </p:spTree>
    <p:extLst>
      <p:ext uri="{BB962C8B-B14F-4D97-AF65-F5344CB8AC3E}">
        <p14:creationId xmlns:p14="http://schemas.microsoft.com/office/powerpoint/2010/main" val="4050977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F68C1D61-72BF-4B59-B56A-F555584B7CCC}" type="slidenum">
              <a:rPr lang="en-GB" smtClean="0"/>
              <a:pPr>
                <a:defRPr/>
              </a:pPr>
              <a:t>16</a:t>
            </a:fld>
            <a:endParaRPr lang="en-GB" dirty="0"/>
          </a:p>
        </p:txBody>
      </p:sp>
    </p:spTree>
    <p:extLst>
      <p:ext uri="{BB962C8B-B14F-4D97-AF65-F5344CB8AC3E}">
        <p14:creationId xmlns:p14="http://schemas.microsoft.com/office/powerpoint/2010/main" val="2010901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Haram:</a:t>
            </a:r>
          </a:p>
          <a:p>
            <a:r>
              <a:rPr lang="en-GB" dirty="0"/>
              <a:t>Animals which Islam encourages people to kill i.e. Vermin such as scorpions, centipedes and rats.  Bee!</a:t>
            </a:r>
          </a:p>
          <a:p>
            <a:r>
              <a:rPr lang="en-GB" dirty="0"/>
              <a:t>Animals that contain toxins, poisons (especially fish).  Crocodiles.  Poisonous and intoxicating plants and their by-products i.e. no marijuana, or opium – or Hash Brownies</a:t>
            </a:r>
          </a:p>
          <a:p>
            <a:r>
              <a:rPr lang="en-GB" dirty="0"/>
              <a:t>Carrion</a:t>
            </a:r>
          </a:p>
        </p:txBody>
      </p:sp>
      <p:sp>
        <p:nvSpPr>
          <p:cNvPr id="4" name="Slide Number Placeholder 3"/>
          <p:cNvSpPr>
            <a:spLocks noGrp="1"/>
          </p:cNvSpPr>
          <p:nvPr>
            <p:ph type="sldNum" sz="quarter" idx="5"/>
          </p:nvPr>
        </p:nvSpPr>
        <p:spPr/>
        <p:txBody>
          <a:bodyPr/>
          <a:lstStyle/>
          <a:p>
            <a:pPr>
              <a:defRPr/>
            </a:pPr>
            <a:fld id="{F68C1D61-72BF-4B59-B56A-F555584B7CCC}" type="slidenum">
              <a:rPr lang="en-GB" smtClean="0"/>
              <a:pPr>
                <a:defRPr/>
              </a:pPr>
              <a:t>34</a:t>
            </a:fld>
            <a:endParaRPr lang="en-GB" dirty="0"/>
          </a:p>
        </p:txBody>
      </p:sp>
    </p:spTree>
    <p:extLst>
      <p:ext uri="{BB962C8B-B14F-4D97-AF65-F5344CB8AC3E}">
        <p14:creationId xmlns:p14="http://schemas.microsoft.com/office/powerpoint/2010/main" val="2898722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https://www.happy.co.uk/media/1392/cultural-planner-2019-online.pdf</a:t>
            </a:r>
          </a:p>
        </p:txBody>
      </p:sp>
      <p:sp>
        <p:nvSpPr>
          <p:cNvPr id="4" name="Slide Number Placeholder 3"/>
          <p:cNvSpPr>
            <a:spLocks noGrp="1"/>
          </p:cNvSpPr>
          <p:nvPr>
            <p:ph type="sldNum" sz="quarter" idx="5"/>
          </p:nvPr>
        </p:nvSpPr>
        <p:spPr/>
        <p:txBody>
          <a:bodyPr/>
          <a:lstStyle/>
          <a:p>
            <a:pPr>
              <a:defRPr/>
            </a:pPr>
            <a:fld id="{F68C1D61-72BF-4B59-B56A-F555584B7CCC}" type="slidenum">
              <a:rPr lang="en-GB" smtClean="0"/>
              <a:pPr>
                <a:defRPr/>
              </a:pPr>
              <a:t>38</a:t>
            </a:fld>
            <a:endParaRPr lang="en-GB" dirty="0"/>
          </a:p>
        </p:txBody>
      </p:sp>
    </p:spTree>
    <p:extLst>
      <p:ext uri="{BB962C8B-B14F-4D97-AF65-F5344CB8AC3E}">
        <p14:creationId xmlns:p14="http://schemas.microsoft.com/office/powerpoint/2010/main" val="3639369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F68C1D61-72BF-4B59-B56A-F555584B7CCC}" type="slidenum">
              <a:rPr lang="en-GB" smtClean="0"/>
              <a:pPr>
                <a:defRPr/>
              </a:pPr>
              <a:t>40</a:t>
            </a:fld>
            <a:endParaRPr lang="en-GB" dirty="0"/>
          </a:p>
        </p:txBody>
      </p:sp>
    </p:spTree>
    <p:extLst>
      <p:ext uri="{BB962C8B-B14F-4D97-AF65-F5344CB8AC3E}">
        <p14:creationId xmlns:p14="http://schemas.microsoft.com/office/powerpoint/2010/main" val="2367752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GB" sz="1700" dirty="0"/>
              <a:t>Kashrut is a set of Jewish religious dietary laws.  Food that may be consumed according to halakha is deemed </a:t>
            </a:r>
            <a:r>
              <a:rPr lang="en-GB" sz="1700" b="1" dirty="0"/>
              <a:t>Kosher</a:t>
            </a:r>
            <a:r>
              <a:rPr lang="en-GB" sz="1700" dirty="0"/>
              <a:t> which means “Fit” or Proper”.  We will use </a:t>
            </a:r>
            <a:r>
              <a:rPr lang="en-GB" sz="1700" b="1" dirty="0"/>
              <a:t>Kosher </a:t>
            </a:r>
            <a:r>
              <a:rPr lang="en-GB" sz="1700" dirty="0"/>
              <a:t>for our training as that is the term most people are familiar with.</a:t>
            </a:r>
          </a:p>
          <a:p>
            <a:r>
              <a:rPr lang="en-GB" sz="1700" dirty="0"/>
              <a:t> </a:t>
            </a:r>
          </a:p>
          <a:p>
            <a:r>
              <a:rPr lang="en-GB" sz="1700" b="1" dirty="0"/>
              <a:t>Forbidden Meat</a:t>
            </a:r>
            <a:endParaRPr lang="en-GB" sz="1700" dirty="0"/>
          </a:p>
          <a:p>
            <a:r>
              <a:rPr lang="en-GB" sz="1700" b="1" dirty="0"/>
              <a:t>Mammals: </a:t>
            </a:r>
            <a:r>
              <a:rPr lang="en-GB" sz="1700" dirty="0"/>
              <a:t>Carnivores.  Animals that do not chew the cud (e.g. Pigs).  Animals that do not have cloven hooves (e.g. Camels, Hares and Horses)</a:t>
            </a:r>
          </a:p>
          <a:p>
            <a:r>
              <a:rPr lang="en-GB" sz="1700" b="1" dirty="0"/>
              <a:t>Birds: </a:t>
            </a:r>
            <a:r>
              <a:rPr lang="en-GB" sz="1700" dirty="0"/>
              <a:t>Birds of prey: scavengers; There is dispute on whether ducks, geese, swans are clean or unclean – most Jewish will eat them a very few will not.</a:t>
            </a:r>
          </a:p>
          <a:p>
            <a:r>
              <a:rPr lang="en-GB" sz="1700" b="1" dirty="0"/>
              <a:t>Reptiles:</a:t>
            </a:r>
            <a:r>
              <a:rPr lang="en-GB" sz="1700" dirty="0"/>
              <a:t> All</a:t>
            </a:r>
          </a:p>
          <a:p>
            <a:r>
              <a:rPr lang="en-GB" sz="1700" b="1" dirty="0"/>
              <a:t>Amphibians: </a:t>
            </a:r>
            <a:r>
              <a:rPr lang="en-GB" sz="1700" dirty="0"/>
              <a:t>All</a:t>
            </a:r>
          </a:p>
          <a:p>
            <a:r>
              <a:rPr lang="en-GB" sz="1700" b="1" dirty="0"/>
              <a:t>Water Animals: </a:t>
            </a:r>
            <a:r>
              <a:rPr lang="en-GB" sz="1700" dirty="0"/>
              <a:t>All non-fish.  Among fish, all those that do not have both fins and scales.</a:t>
            </a:r>
          </a:p>
          <a:p>
            <a:r>
              <a:rPr lang="en-GB" sz="1700" b="1" dirty="0"/>
              <a:t>Insects: </a:t>
            </a:r>
            <a:r>
              <a:rPr lang="en-GB" sz="1700" dirty="0"/>
              <a:t>All - Except for an unidentifiable Kosher Locust</a:t>
            </a:r>
          </a:p>
          <a:p>
            <a:r>
              <a:rPr lang="en-GB" sz="1700" dirty="0"/>
              <a:t> </a:t>
            </a:r>
          </a:p>
          <a:p>
            <a:r>
              <a:rPr lang="en-GB" sz="1700" dirty="0"/>
              <a:t>So, to be </a:t>
            </a:r>
            <a:r>
              <a:rPr lang="en-GB" sz="1700" b="1" dirty="0"/>
              <a:t>Kosher</a:t>
            </a:r>
            <a:r>
              <a:rPr lang="en-GB" sz="1700" dirty="0"/>
              <a:t> a mammal has to both </a:t>
            </a:r>
            <a:r>
              <a:rPr lang="en-GB" sz="1700" b="1" dirty="0"/>
              <a:t>chew the cud</a:t>
            </a:r>
            <a:r>
              <a:rPr lang="en-GB" sz="1700" dirty="0"/>
              <a:t> and have </a:t>
            </a:r>
            <a:r>
              <a:rPr lang="en-GB" sz="1700" b="1" dirty="0"/>
              <a:t>cloven hooves</a:t>
            </a:r>
            <a:r>
              <a:rPr lang="en-GB" sz="1700" dirty="0"/>
              <a:t> e.g. cows, goats and sheep. </a:t>
            </a:r>
          </a:p>
          <a:p>
            <a:r>
              <a:rPr lang="en-GB" sz="1700" dirty="0"/>
              <a:t> </a:t>
            </a:r>
          </a:p>
          <a:p>
            <a:r>
              <a:rPr lang="en-GB" sz="1700" dirty="0"/>
              <a:t>These laws are updated and as recently as 2008 a rabbinical ruling added giraffes to the list.  However, there is unlikely to be a rush on giraffe meat as they are very difficult to restrain, know where on the neck to cut and slaughter and also, they are endangered animals.</a:t>
            </a:r>
          </a:p>
          <a:p>
            <a:endParaRPr lang="en-GB" dirty="0"/>
          </a:p>
          <a:p>
            <a:r>
              <a:rPr lang="en-GB" dirty="0"/>
              <a:t>If you want the complete list here it is:</a:t>
            </a:r>
          </a:p>
          <a:p>
            <a:endParaRPr lang="en-GB" dirty="0"/>
          </a:p>
          <a:p>
            <a:r>
              <a:rPr lang="en-GB" dirty="0" err="1"/>
              <a:t>Deutoronomy</a:t>
            </a:r>
            <a:r>
              <a:rPr lang="en-GB" dirty="0"/>
              <a:t> 14</a:t>
            </a:r>
          </a:p>
          <a:p>
            <a:r>
              <a:rPr lang="en-GB" sz="1700" dirty="0"/>
              <a:t>3.Thou shalt not eat any abominable thing. </a:t>
            </a:r>
            <a:r>
              <a:rPr lang="en-GB" sz="1700" b="1" dirty="0">
                <a:hlinkClick r:id="rId3"/>
              </a:rPr>
              <a:t>4</a:t>
            </a:r>
            <a:r>
              <a:rPr lang="en-GB" sz="1700" dirty="0"/>
              <a:t>These </a:t>
            </a:r>
            <a:r>
              <a:rPr lang="en-GB" sz="1700" i="1" dirty="0"/>
              <a:t>are</a:t>
            </a:r>
            <a:r>
              <a:rPr lang="en-GB" sz="1700" dirty="0"/>
              <a:t> the beasts which ye shall eat: the ox, the sheep, and the goat, </a:t>
            </a:r>
            <a:r>
              <a:rPr lang="en-GB" sz="1700" b="1" dirty="0">
                <a:hlinkClick r:id="rId4"/>
              </a:rPr>
              <a:t>5</a:t>
            </a:r>
            <a:r>
              <a:rPr lang="en-GB" sz="1700" dirty="0"/>
              <a:t>The hart, and the roebuck, and the fallow deer, and the wild goat, and the pygarg, and the wild ox, and the chamois. </a:t>
            </a:r>
            <a:r>
              <a:rPr lang="en-GB" sz="1700" b="1" dirty="0">
                <a:hlinkClick r:id="rId5"/>
              </a:rPr>
              <a:t>6</a:t>
            </a:r>
            <a:r>
              <a:rPr lang="en-GB" sz="1700" dirty="0"/>
              <a:t>And every beast that </a:t>
            </a:r>
            <a:r>
              <a:rPr lang="en-GB" sz="1700" dirty="0" err="1"/>
              <a:t>parteth</a:t>
            </a:r>
            <a:r>
              <a:rPr lang="en-GB" sz="1700" dirty="0"/>
              <a:t> the hoof, and </a:t>
            </a:r>
            <a:r>
              <a:rPr lang="en-GB" sz="1700" dirty="0" err="1"/>
              <a:t>cleaveth</a:t>
            </a:r>
            <a:r>
              <a:rPr lang="en-GB" sz="1700" dirty="0"/>
              <a:t> the cleft into two claws, </a:t>
            </a:r>
            <a:r>
              <a:rPr lang="en-GB" sz="1700" i="1" dirty="0"/>
              <a:t>and</a:t>
            </a:r>
            <a:r>
              <a:rPr lang="en-GB" sz="1700" dirty="0"/>
              <a:t> </a:t>
            </a:r>
            <a:r>
              <a:rPr lang="en-GB" sz="1700" dirty="0" err="1"/>
              <a:t>cheweth</a:t>
            </a:r>
            <a:r>
              <a:rPr lang="en-GB" sz="1700" dirty="0"/>
              <a:t> the cud among the beasts, that ye shall eat. </a:t>
            </a:r>
            <a:r>
              <a:rPr lang="en-GB" sz="1700" b="1" dirty="0">
                <a:hlinkClick r:id="rId6"/>
              </a:rPr>
              <a:t>7</a:t>
            </a:r>
            <a:r>
              <a:rPr lang="en-GB" sz="1700" dirty="0"/>
              <a:t>Nevertheless these ye shall not eat of them that chew the cud, or of them that divide the cloven hoof; </a:t>
            </a:r>
            <a:r>
              <a:rPr lang="en-GB" sz="1700" i="1" dirty="0"/>
              <a:t>as</a:t>
            </a:r>
            <a:r>
              <a:rPr lang="en-GB" sz="1700" dirty="0"/>
              <a:t> the camel, and the hare, and the </a:t>
            </a:r>
            <a:r>
              <a:rPr lang="en-GB" sz="1700" dirty="0" err="1"/>
              <a:t>coney</a:t>
            </a:r>
            <a:r>
              <a:rPr lang="en-GB" sz="1700" dirty="0"/>
              <a:t>: for they chew the cud, but divide not the hoof; </a:t>
            </a:r>
            <a:r>
              <a:rPr lang="en-GB" sz="1700" i="1" dirty="0"/>
              <a:t>therefore</a:t>
            </a:r>
            <a:r>
              <a:rPr lang="en-GB" sz="1700" dirty="0"/>
              <a:t> they </a:t>
            </a:r>
            <a:r>
              <a:rPr lang="en-GB" sz="1700" i="1" dirty="0"/>
              <a:t>are</a:t>
            </a:r>
            <a:r>
              <a:rPr lang="en-GB" sz="1700" dirty="0"/>
              <a:t> unclean unto you. </a:t>
            </a:r>
            <a:r>
              <a:rPr lang="en-GB" sz="1700" b="1" dirty="0">
                <a:hlinkClick r:id="rId7"/>
              </a:rPr>
              <a:t>8</a:t>
            </a:r>
            <a:r>
              <a:rPr lang="en-GB" sz="1700" dirty="0"/>
              <a:t>And the swine, because it </a:t>
            </a:r>
            <a:r>
              <a:rPr lang="en-GB" sz="1700" dirty="0" err="1"/>
              <a:t>divideth</a:t>
            </a:r>
            <a:r>
              <a:rPr lang="en-GB" sz="1700" dirty="0"/>
              <a:t> the hoof, yet </a:t>
            </a:r>
            <a:r>
              <a:rPr lang="en-GB" sz="1700" dirty="0" err="1"/>
              <a:t>cheweth</a:t>
            </a:r>
            <a:r>
              <a:rPr lang="en-GB" sz="1700" dirty="0"/>
              <a:t> not the cud, it </a:t>
            </a:r>
            <a:r>
              <a:rPr lang="en-GB" sz="1700" i="1" dirty="0"/>
              <a:t>is</a:t>
            </a:r>
            <a:r>
              <a:rPr lang="en-GB" sz="1700" dirty="0"/>
              <a:t> unclean unto you: ye shall not eat of their flesh, nor touch their dead carcase.</a:t>
            </a:r>
          </a:p>
          <a:p>
            <a:r>
              <a:rPr lang="en-GB" sz="1700" b="1" dirty="0">
                <a:hlinkClick r:id="rId8"/>
              </a:rPr>
              <a:t>9</a:t>
            </a:r>
            <a:r>
              <a:rPr lang="en-GB" sz="1700" dirty="0"/>
              <a:t>These ye shall eat of all that </a:t>
            </a:r>
            <a:r>
              <a:rPr lang="en-GB" sz="1700" i="1" dirty="0"/>
              <a:t>are</a:t>
            </a:r>
            <a:r>
              <a:rPr lang="en-GB" sz="1700" dirty="0"/>
              <a:t> in the waters: all that have fins and scales shall ye eat: </a:t>
            </a:r>
            <a:r>
              <a:rPr lang="en-GB" sz="1700" b="1" dirty="0">
                <a:hlinkClick r:id="rId9"/>
              </a:rPr>
              <a:t>10</a:t>
            </a:r>
            <a:r>
              <a:rPr lang="en-GB" sz="1700" dirty="0"/>
              <a:t>And whatsoever hath not fins and scales ye may not eat; it </a:t>
            </a:r>
            <a:r>
              <a:rPr lang="en-GB" sz="1700" i="1" dirty="0"/>
              <a:t>is</a:t>
            </a:r>
            <a:r>
              <a:rPr lang="en-GB" sz="1700" dirty="0"/>
              <a:t> unclean unto you.</a:t>
            </a:r>
          </a:p>
          <a:p>
            <a:r>
              <a:rPr lang="en-GB" sz="1700" b="1" dirty="0">
                <a:hlinkClick r:id="rId10"/>
              </a:rPr>
              <a:t>11</a:t>
            </a:r>
            <a:r>
              <a:rPr lang="en-GB" sz="1700" i="1" dirty="0"/>
              <a:t>Of</a:t>
            </a:r>
            <a:r>
              <a:rPr lang="en-GB" sz="1700" dirty="0"/>
              <a:t> all clean birds ye shall eat. </a:t>
            </a:r>
            <a:r>
              <a:rPr lang="en-GB" sz="1700" b="1" dirty="0">
                <a:hlinkClick r:id="rId11"/>
              </a:rPr>
              <a:t>12</a:t>
            </a:r>
            <a:r>
              <a:rPr lang="en-GB" sz="1700" dirty="0"/>
              <a:t>But these </a:t>
            </a:r>
            <a:r>
              <a:rPr lang="en-GB" sz="1700" i="1" dirty="0"/>
              <a:t>are they</a:t>
            </a:r>
            <a:r>
              <a:rPr lang="en-GB" sz="1700" dirty="0"/>
              <a:t> of which ye shall not eat: the eagle, and the </a:t>
            </a:r>
            <a:r>
              <a:rPr lang="en-GB" sz="1700" dirty="0" err="1"/>
              <a:t>ossifrage</a:t>
            </a:r>
            <a:r>
              <a:rPr lang="en-GB" sz="1700" dirty="0"/>
              <a:t>, and the </a:t>
            </a:r>
            <a:r>
              <a:rPr lang="en-GB" sz="1700" dirty="0" err="1"/>
              <a:t>ospray</a:t>
            </a:r>
            <a:r>
              <a:rPr lang="en-GB" sz="1700" dirty="0"/>
              <a:t>, </a:t>
            </a:r>
            <a:r>
              <a:rPr lang="en-GB" sz="1700" b="1" dirty="0">
                <a:hlinkClick r:id="rId12"/>
              </a:rPr>
              <a:t>13</a:t>
            </a:r>
            <a:r>
              <a:rPr lang="en-GB" sz="1700" dirty="0"/>
              <a:t>And the glede, and the kite, and the vulture after his kind, </a:t>
            </a:r>
            <a:r>
              <a:rPr lang="en-GB" sz="1700" b="1" dirty="0">
                <a:hlinkClick r:id="rId13"/>
              </a:rPr>
              <a:t>14</a:t>
            </a:r>
            <a:r>
              <a:rPr lang="en-GB" sz="1700" dirty="0"/>
              <a:t>And every raven after his kind, </a:t>
            </a:r>
            <a:r>
              <a:rPr lang="en-GB" sz="1700" b="1" dirty="0">
                <a:hlinkClick r:id="rId14"/>
              </a:rPr>
              <a:t>15</a:t>
            </a:r>
            <a:r>
              <a:rPr lang="en-GB" sz="1700" dirty="0"/>
              <a:t>And the owl, and the night hawk, and the </a:t>
            </a:r>
            <a:r>
              <a:rPr lang="en-GB" sz="1700" dirty="0" err="1"/>
              <a:t>cuckow</a:t>
            </a:r>
            <a:r>
              <a:rPr lang="en-GB" sz="1700" dirty="0"/>
              <a:t>, and the hawk after his kind, </a:t>
            </a:r>
            <a:r>
              <a:rPr lang="en-GB" sz="1700" b="1" dirty="0">
                <a:hlinkClick r:id="rId15"/>
              </a:rPr>
              <a:t>16</a:t>
            </a:r>
            <a:r>
              <a:rPr lang="en-GB" sz="1700" dirty="0"/>
              <a:t>The little owl, and the great owl, and the swan, </a:t>
            </a:r>
            <a:r>
              <a:rPr lang="en-GB" sz="1700" b="1" dirty="0">
                <a:hlinkClick r:id="rId16"/>
              </a:rPr>
              <a:t>17</a:t>
            </a:r>
            <a:r>
              <a:rPr lang="en-GB" sz="1700" dirty="0"/>
              <a:t>And the pelican, and the </a:t>
            </a:r>
            <a:r>
              <a:rPr lang="en-GB" sz="1700" dirty="0" err="1"/>
              <a:t>gier</a:t>
            </a:r>
            <a:r>
              <a:rPr lang="en-GB" sz="1700" dirty="0"/>
              <a:t> eagle, and the cormorant, </a:t>
            </a:r>
            <a:r>
              <a:rPr lang="en-GB" sz="1700" b="1" dirty="0">
                <a:hlinkClick r:id="rId17"/>
              </a:rPr>
              <a:t>18</a:t>
            </a:r>
            <a:r>
              <a:rPr lang="en-GB" sz="1700" dirty="0"/>
              <a:t>And the stork, and the heron after her kind, and the lapwing, and the bat. </a:t>
            </a:r>
            <a:r>
              <a:rPr lang="en-GB" sz="1700" b="1" dirty="0">
                <a:hlinkClick r:id="rId18"/>
              </a:rPr>
              <a:t>19</a:t>
            </a:r>
            <a:r>
              <a:rPr lang="en-GB" sz="1700" dirty="0"/>
              <a:t>And every creeping thing that </a:t>
            </a:r>
            <a:r>
              <a:rPr lang="en-GB" sz="1700" dirty="0" err="1"/>
              <a:t>flieth</a:t>
            </a:r>
            <a:r>
              <a:rPr lang="en-GB" sz="1700" dirty="0"/>
              <a:t> </a:t>
            </a:r>
            <a:r>
              <a:rPr lang="en-GB" sz="1700" i="1" dirty="0"/>
              <a:t>is</a:t>
            </a:r>
            <a:r>
              <a:rPr lang="en-GB" sz="1700" dirty="0"/>
              <a:t> unclean unto you: they shall not be eaten. </a:t>
            </a:r>
            <a:r>
              <a:rPr lang="en-GB" sz="1700" b="1" dirty="0">
                <a:hlinkClick r:id="rId19"/>
              </a:rPr>
              <a:t>20</a:t>
            </a:r>
            <a:r>
              <a:rPr lang="en-GB" sz="1700" i="1" dirty="0"/>
              <a:t>But of</a:t>
            </a:r>
            <a:r>
              <a:rPr lang="en-GB" sz="1700" dirty="0"/>
              <a:t> all clean fowls ye may eat.</a:t>
            </a:r>
          </a:p>
          <a:p>
            <a:r>
              <a:rPr lang="en-GB" sz="1700" b="1" dirty="0">
                <a:hlinkClick r:id="rId20"/>
              </a:rPr>
              <a:t>21</a:t>
            </a:r>
            <a:r>
              <a:rPr lang="en-GB" sz="1700" dirty="0"/>
              <a:t>Ye shall not eat </a:t>
            </a:r>
            <a:r>
              <a:rPr lang="en-GB" sz="1700" i="1" dirty="0"/>
              <a:t>of</a:t>
            </a:r>
            <a:r>
              <a:rPr lang="en-GB" sz="1700" dirty="0"/>
              <a:t> any thing that </a:t>
            </a:r>
            <a:r>
              <a:rPr lang="en-GB" sz="1700" dirty="0" err="1"/>
              <a:t>dieth</a:t>
            </a:r>
            <a:r>
              <a:rPr lang="en-GB" sz="1700" dirty="0"/>
              <a:t> of itself: thou shalt give it unto the stranger that </a:t>
            </a:r>
            <a:r>
              <a:rPr lang="en-GB" sz="1700" i="1" dirty="0"/>
              <a:t>is</a:t>
            </a:r>
            <a:r>
              <a:rPr lang="en-GB" sz="1700" dirty="0"/>
              <a:t> in thy gates, that he may eat it; or thou mayest sell it unto an alien: for thou </a:t>
            </a:r>
            <a:r>
              <a:rPr lang="en-GB" sz="1700" i="1" dirty="0"/>
              <a:t>art</a:t>
            </a:r>
            <a:r>
              <a:rPr lang="en-GB" sz="1700" dirty="0"/>
              <a:t> an holy people unto the LORD thy God. Thou shalt not seethe a kid in his mother's milk.</a:t>
            </a:r>
          </a:p>
          <a:p>
            <a:endParaRPr lang="en-GB" dirty="0"/>
          </a:p>
        </p:txBody>
      </p:sp>
      <p:sp>
        <p:nvSpPr>
          <p:cNvPr id="4" name="Slide Number Placeholder 3"/>
          <p:cNvSpPr>
            <a:spLocks noGrp="1"/>
          </p:cNvSpPr>
          <p:nvPr>
            <p:ph type="sldNum" sz="quarter" idx="5"/>
          </p:nvPr>
        </p:nvSpPr>
        <p:spPr/>
        <p:txBody>
          <a:bodyPr/>
          <a:lstStyle/>
          <a:p>
            <a:pPr>
              <a:defRPr/>
            </a:pPr>
            <a:fld id="{F68C1D61-72BF-4B59-B56A-F555584B7CCC}" type="slidenum">
              <a:rPr lang="en-GB" smtClean="0"/>
              <a:pPr>
                <a:defRPr/>
              </a:pPr>
              <a:t>44</a:t>
            </a:fld>
            <a:endParaRPr lang="en-GB" dirty="0"/>
          </a:p>
        </p:txBody>
      </p:sp>
    </p:spTree>
    <p:extLst>
      <p:ext uri="{BB962C8B-B14F-4D97-AF65-F5344CB8AC3E}">
        <p14:creationId xmlns:p14="http://schemas.microsoft.com/office/powerpoint/2010/main" val="3059100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b="1" dirty="0"/>
              <a:t>Blood</a:t>
            </a:r>
            <a:r>
              <a:rPr lang="en-GB" sz="1700" dirty="0"/>
              <a:t> The blood of kosher animals is removed through salting with special procedures for the liver, which is rich in blood.</a:t>
            </a:r>
          </a:p>
          <a:p>
            <a:r>
              <a:rPr lang="en-GB" sz="1700" dirty="0"/>
              <a:t> </a:t>
            </a:r>
          </a:p>
          <a:p>
            <a:r>
              <a:rPr lang="en-GB" sz="1700" dirty="0"/>
              <a:t>Particular Fats </a:t>
            </a:r>
            <a:r>
              <a:rPr lang="en-GB" sz="1700" b="1" dirty="0" err="1"/>
              <a:t>Chelev</a:t>
            </a:r>
            <a:r>
              <a:rPr lang="en-GB" sz="1700" dirty="0"/>
              <a:t> are forbidden.  These are found around the organs inside an animal.  In the UK we make these fats into Suet which we use for cooking and baking.</a:t>
            </a:r>
          </a:p>
          <a:p>
            <a:r>
              <a:rPr lang="en-GB" sz="1700" dirty="0"/>
              <a:t> </a:t>
            </a:r>
          </a:p>
          <a:p>
            <a:r>
              <a:rPr lang="en-GB" sz="1700" dirty="0"/>
              <a:t>The Twisted Nerve </a:t>
            </a:r>
            <a:r>
              <a:rPr lang="en-GB" sz="1700" b="1" dirty="0" err="1"/>
              <a:t>Gid</a:t>
            </a:r>
            <a:r>
              <a:rPr lang="en-GB" sz="1700" b="1" dirty="0"/>
              <a:t> </a:t>
            </a:r>
            <a:r>
              <a:rPr lang="en-GB" sz="1700" b="1" dirty="0" err="1"/>
              <a:t>Hanasheh</a:t>
            </a:r>
            <a:r>
              <a:rPr lang="en-GB" sz="1700" b="1" dirty="0"/>
              <a:t> </a:t>
            </a:r>
            <a:r>
              <a:rPr lang="en-GB" sz="1700" dirty="0"/>
              <a:t>(the Sciatic Nerve) is not eaten and where it is difficult to remove that portion of the animal is not used and will be sold to non-Jewish butchers.  What this means is that most of the rear of an animal is not used even if </a:t>
            </a:r>
            <a:r>
              <a:rPr lang="en-GB" sz="1700" b="1" dirty="0"/>
              <a:t>Kosher</a:t>
            </a:r>
            <a:r>
              <a:rPr lang="en-GB" sz="1700" dirty="0"/>
              <a:t> e.g. no rump steaks, no Leg of Lamb</a:t>
            </a:r>
          </a:p>
          <a:p>
            <a:endParaRPr lang="en-GB" dirty="0"/>
          </a:p>
        </p:txBody>
      </p:sp>
      <p:sp>
        <p:nvSpPr>
          <p:cNvPr id="4" name="Slide Number Placeholder 3"/>
          <p:cNvSpPr>
            <a:spLocks noGrp="1"/>
          </p:cNvSpPr>
          <p:nvPr>
            <p:ph type="sldNum" sz="quarter" idx="5"/>
          </p:nvPr>
        </p:nvSpPr>
        <p:spPr/>
        <p:txBody>
          <a:bodyPr/>
          <a:lstStyle/>
          <a:p>
            <a:pPr>
              <a:defRPr/>
            </a:pPr>
            <a:fld id="{F68C1D61-72BF-4B59-B56A-F555584B7CCC}" type="slidenum">
              <a:rPr lang="en-GB" smtClean="0"/>
              <a:pPr>
                <a:defRPr/>
              </a:pPr>
              <a:t>45</a:t>
            </a:fld>
            <a:endParaRPr lang="en-GB" dirty="0"/>
          </a:p>
        </p:txBody>
      </p:sp>
    </p:spTree>
    <p:extLst>
      <p:ext uri="{BB962C8B-B14F-4D97-AF65-F5344CB8AC3E}">
        <p14:creationId xmlns:p14="http://schemas.microsoft.com/office/powerpoint/2010/main" val="2885750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dirty="0"/>
              <a:t>“Thou shalt not seethe a kid in his mother's milk.”  Is repeated three times in the Old Testament of the Bible – Exodus 23:19; Exodus 34:26 and </a:t>
            </a:r>
            <a:r>
              <a:rPr lang="en-GB" sz="1700" dirty="0" err="1"/>
              <a:t>Deutoronomy</a:t>
            </a:r>
            <a:r>
              <a:rPr lang="en-GB" sz="1700" dirty="0"/>
              <a:t> 14:21.  this means amongst other things - No eating cheeseburgers!</a:t>
            </a:r>
          </a:p>
          <a:p>
            <a:endParaRPr lang="en-GB" sz="1700" dirty="0"/>
          </a:p>
          <a:p>
            <a:r>
              <a:rPr lang="en-GB" sz="1700" b="1" dirty="0"/>
              <a:t>Milk and meat in Jewish law</a:t>
            </a:r>
            <a:endParaRPr lang="en-GB" sz="1700" dirty="0"/>
          </a:p>
          <a:p>
            <a:r>
              <a:rPr lang="en-GB" sz="1700" dirty="0"/>
              <a:t>Mixtures of milk and meat are strictly forbidden according to Jewish law.  This dietary law is mentioned three times in the Talmud (Old Testament of the Bible).  This is all permitted meat including chicken and other domestic fowl.  </a:t>
            </a:r>
          </a:p>
          <a:p>
            <a:r>
              <a:rPr lang="en-GB" sz="1700" dirty="0"/>
              <a:t> </a:t>
            </a:r>
          </a:p>
          <a:p>
            <a:r>
              <a:rPr lang="en-GB" sz="1700" dirty="0"/>
              <a:t>For example, what this means is </a:t>
            </a:r>
            <a:r>
              <a:rPr lang="en-GB" sz="1700" b="1" dirty="0"/>
              <a:t>NO:</a:t>
            </a:r>
            <a:endParaRPr lang="en-GB" sz="1700" dirty="0"/>
          </a:p>
          <a:p>
            <a:r>
              <a:rPr lang="en-GB" sz="1700" b="1" dirty="0"/>
              <a:t> </a:t>
            </a:r>
            <a:endParaRPr lang="en-GB" sz="1700" dirty="0"/>
          </a:p>
          <a:p>
            <a:pPr lvl="0"/>
            <a:r>
              <a:rPr lang="en-GB" sz="1700" dirty="0"/>
              <a:t>Meat Feast Pizzas</a:t>
            </a:r>
          </a:p>
          <a:p>
            <a:pPr lvl="0"/>
            <a:r>
              <a:rPr lang="en-GB" sz="1700" dirty="0"/>
              <a:t>Cheeseburgers</a:t>
            </a:r>
          </a:p>
          <a:p>
            <a:pPr lvl="0"/>
            <a:r>
              <a:rPr lang="en-GB" sz="1700" dirty="0"/>
              <a:t>Chicken Kiev</a:t>
            </a:r>
          </a:p>
          <a:p>
            <a:pPr lvl="0"/>
            <a:r>
              <a:rPr lang="en-GB" sz="1700" dirty="0"/>
              <a:t>Butter on your sandwiches if you are having meat</a:t>
            </a:r>
          </a:p>
          <a:p>
            <a:pPr lvl="0"/>
            <a:r>
              <a:rPr lang="en-GB" sz="1700" dirty="0"/>
              <a:t>Hollandaise, Bearnaise or Parsley Sauces in fact any sauce you intend to put on a meat dish that uses dairy in its production</a:t>
            </a:r>
          </a:p>
          <a:p>
            <a:r>
              <a:rPr lang="en-GB" sz="1700" dirty="0"/>
              <a:t> </a:t>
            </a:r>
          </a:p>
          <a:p>
            <a:r>
              <a:rPr lang="en-GB" sz="1700" dirty="0"/>
              <a:t>Fish and dairy are slightly different, most communities allow the use of butter when cooking fish. </a:t>
            </a:r>
          </a:p>
          <a:p>
            <a:endParaRPr lang="en-GB" dirty="0"/>
          </a:p>
        </p:txBody>
      </p:sp>
      <p:sp>
        <p:nvSpPr>
          <p:cNvPr id="4" name="Slide Number Placeholder 3"/>
          <p:cNvSpPr>
            <a:spLocks noGrp="1"/>
          </p:cNvSpPr>
          <p:nvPr>
            <p:ph type="sldNum" sz="quarter" idx="5"/>
          </p:nvPr>
        </p:nvSpPr>
        <p:spPr/>
        <p:txBody>
          <a:bodyPr/>
          <a:lstStyle/>
          <a:p>
            <a:pPr>
              <a:defRPr/>
            </a:pPr>
            <a:fld id="{F68C1D61-72BF-4B59-B56A-F555584B7CCC}" type="slidenum">
              <a:rPr lang="en-GB" smtClean="0"/>
              <a:pPr>
                <a:defRPr/>
              </a:pPr>
              <a:t>48</a:t>
            </a:fld>
            <a:endParaRPr lang="en-GB" dirty="0"/>
          </a:p>
        </p:txBody>
      </p:sp>
    </p:spTree>
    <p:extLst>
      <p:ext uri="{BB962C8B-B14F-4D97-AF65-F5344CB8AC3E}">
        <p14:creationId xmlns:p14="http://schemas.microsoft.com/office/powerpoint/2010/main" val="1574080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1327617">
              <a:defRPr/>
            </a:pPr>
            <a:r>
              <a:rPr lang="en-GB" dirty="0"/>
              <a:t>https://www.happy.co.uk/media/1392/cultural-planner-2019-online.pdf</a:t>
            </a:r>
          </a:p>
          <a:p>
            <a:endParaRPr lang="en-GB" dirty="0"/>
          </a:p>
          <a:p>
            <a:r>
              <a:rPr lang="en-GB" sz="1700" b="1" dirty="0"/>
              <a:t>Purim </a:t>
            </a:r>
            <a:r>
              <a:rPr lang="en-GB" sz="1700" b="1" i="1" dirty="0"/>
              <a:t>(Also called the Festival of Lots)</a:t>
            </a:r>
            <a:endParaRPr lang="en-GB" sz="1700" dirty="0"/>
          </a:p>
          <a:p>
            <a:r>
              <a:rPr lang="en-GB" sz="1700" dirty="0"/>
              <a:t>Commemorates the saving of the Jewish people from Haman, the vizier to King Ahasuerus (probably King Xerxes) of the Achaemenid Persian Empire.  Haman had planned to kill all the Jews as recounted in the Book of Esther.  Probably some time in the 4</a:t>
            </a:r>
            <a:r>
              <a:rPr lang="en-GB" sz="1700" baseline="30000" dirty="0"/>
              <a:t>th</a:t>
            </a:r>
            <a:r>
              <a:rPr lang="en-GB" sz="1700" dirty="0"/>
              <a:t> century BCE.</a:t>
            </a:r>
          </a:p>
          <a:p>
            <a:r>
              <a:rPr lang="en-GB" sz="1700" dirty="0"/>
              <a:t> </a:t>
            </a:r>
          </a:p>
          <a:p>
            <a:r>
              <a:rPr lang="en-GB" sz="1700" dirty="0"/>
              <a:t>It involves:</a:t>
            </a:r>
          </a:p>
          <a:p>
            <a:pPr marL="248928" indent="-248928">
              <a:buFont typeface="Arial" panose="020B0604020202020204" pitchFamily="34" charset="0"/>
              <a:buChar char="•"/>
            </a:pPr>
            <a:r>
              <a:rPr lang="en-GB" sz="1700" dirty="0"/>
              <a:t>Exchanging gifts of food and drink </a:t>
            </a:r>
          </a:p>
          <a:p>
            <a:pPr marL="248928" indent="-248928">
              <a:buFont typeface="Arial" panose="020B0604020202020204" pitchFamily="34" charset="0"/>
              <a:buChar char="•"/>
            </a:pPr>
            <a:r>
              <a:rPr lang="en-GB" sz="1700" dirty="0"/>
              <a:t>Donating charity to the poor known </a:t>
            </a:r>
          </a:p>
          <a:p>
            <a:pPr marL="248928" indent="-248928">
              <a:buFont typeface="Arial" panose="020B0604020202020204" pitchFamily="34" charset="0"/>
              <a:buChar char="•"/>
            </a:pPr>
            <a:r>
              <a:rPr lang="en-GB" sz="1700" dirty="0"/>
              <a:t>Eating a celebratory meal </a:t>
            </a:r>
          </a:p>
          <a:p>
            <a:pPr marL="248928" indent="-248928">
              <a:buFont typeface="Arial" panose="020B0604020202020204" pitchFamily="34" charset="0"/>
              <a:buChar char="•"/>
            </a:pPr>
            <a:r>
              <a:rPr lang="en-GB" sz="1700" dirty="0"/>
              <a:t>Public recitation of the Scroll of Esther, usually in synagogue</a:t>
            </a:r>
          </a:p>
          <a:p>
            <a:pPr marL="248928" indent="-248928">
              <a:buFont typeface="Arial" panose="020B0604020202020204" pitchFamily="34" charset="0"/>
              <a:buChar char="•"/>
            </a:pPr>
            <a:r>
              <a:rPr lang="en-GB" sz="1700" dirty="0"/>
              <a:t>Reciting additions to the daily prayers and the grace after meals</a:t>
            </a:r>
          </a:p>
          <a:p>
            <a:endParaRPr lang="en-GB" dirty="0"/>
          </a:p>
          <a:p>
            <a:r>
              <a:rPr lang="en-GB" sz="1700" b="1" dirty="0"/>
              <a:t>Pesach (Passover)</a:t>
            </a:r>
            <a:r>
              <a:rPr lang="en-GB" sz="1700" dirty="0"/>
              <a:t> </a:t>
            </a:r>
          </a:p>
          <a:p>
            <a:r>
              <a:rPr lang="en-GB" sz="1700" dirty="0"/>
              <a:t>One of the most widely known and celebrated Jewish holidays.  It commemorates God saving the Israelites from slavery in Egypt by visiting the 10 plagues.  The last was the death of the First Born. The Israelites were told to daub the blood of a slaughtered sheep on the lintels and door posts to ensure the demonic forces didn’t enter.  There was also a ritual meal </a:t>
            </a:r>
            <a:r>
              <a:rPr lang="en-GB" sz="1700" b="1" dirty="0"/>
              <a:t>Seder </a:t>
            </a:r>
            <a:r>
              <a:rPr lang="en-GB" sz="1700" dirty="0"/>
              <a:t>to be eaten with </a:t>
            </a:r>
            <a:r>
              <a:rPr lang="en-GB" sz="1700" b="1" dirty="0"/>
              <a:t>Matzo Bread </a:t>
            </a:r>
            <a:r>
              <a:rPr lang="en-GB" sz="1700" dirty="0"/>
              <a:t>(an unleavened flatbread)</a:t>
            </a:r>
            <a:r>
              <a:rPr lang="en-GB" sz="1700" b="1" dirty="0"/>
              <a:t> </a:t>
            </a:r>
            <a:r>
              <a:rPr lang="en-GB" sz="1700" dirty="0"/>
              <a:t>prepared in readiness for a quick getaway.</a:t>
            </a:r>
          </a:p>
          <a:p>
            <a:r>
              <a:rPr lang="en-GB" sz="1700" dirty="0"/>
              <a:t> </a:t>
            </a:r>
          </a:p>
          <a:p>
            <a:r>
              <a:rPr lang="en-GB" sz="1700" b="1" dirty="0"/>
              <a:t>Rosh Hashanah (The Jewish New Year) </a:t>
            </a:r>
            <a:endParaRPr lang="en-GB" sz="1700" dirty="0"/>
          </a:p>
          <a:p>
            <a:r>
              <a:rPr lang="en-GB" sz="1700" dirty="0"/>
              <a:t>This is currently the year 5775 in the Jewish calenda</a:t>
            </a:r>
            <a:r>
              <a:rPr lang="en-GB" sz="1700" b="1" dirty="0"/>
              <a:t>r</a:t>
            </a:r>
            <a:endParaRPr lang="en-GB" sz="1700" dirty="0"/>
          </a:p>
          <a:p>
            <a:r>
              <a:rPr lang="en-GB" sz="1700" dirty="0"/>
              <a:t> </a:t>
            </a:r>
          </a:p>
          <a:p>
            <a:r>
              <a:rPr lang="en-GB" sz="1700" dirty="0"/>
              <a:t>It’s normally a two-day celebration which involves going to synagogue, festive meals with symbolic foods one of which is </a:t>
            </a:r>
            <a:r>
              <a:rPr lang="en-GB" sz="1700" b="1" dirty="0"/>
              <a:t>apples dipped in honey</a:t>
            </a:r>
            <a:r>
              <a:rPr lang="en-GB" sz="1700" dirty="0"/>
              <a:t> – hoping to evoke a sweet New Year</a:t>
            </a:r>
          </a:p>
          <a:p>
            <a:r>
              <a:rPr lang="en-GB" sz="1700" dirty="0"/>
              <a:t> </a:t>
            </a:r>
          </a:p>
          <a:p>
            <a:r>
              <a:rPr lang="en-GB" sz="1700" b="1" dirty="0"/>
              <a:t>Hanukkah (Chanukah)</a:t>
            </a:r>
            <a:endParaRPr lang="en-GB" sz="1700" dirty="0"/>
          </a:p>
          <a:p>
            <a:r>
              <a:rPr lang="en-GB" sz="1700" dirty="0"/>
              <a:t>Is an eight-day, wintertime “Festival of Lights” celebrated with a nightly menorah lighting, special prayers and </a:t>
            </a:r>
            <a:r>
              <a:rPr lang="en-GB" sz="1700" b="1" dirty="0"/>
              <a:t>fried food</a:t>
            </a:r>
            <a:r>
              <a:rPr lang="en-GB" sz="1700" dirty="0"/>
              <a:t>s.</a:t>
            </a:r>
          </a:p>
          <a:p>
            <a:r>
              <a:rPr lang="en-GB" sz="1700" dirty="0"/>
              <a:t> </a:t>
            </a:r>
          </a:p>
          <a:p>
            <a:r>
              <a:rPr lang="en-GB" sz="1700" dirty="0"/>
              <a:t>The word means dedication, as it celebrates the rededication of the Holy Temple.</a:t>
            </a:r>
          </a:p>
          <a:p>
            <a:endParaRPr lang="en-GB" dirty="0"/>
          </a:p>
        </p:txBody>
      </p:sp>
      <p:sp>
        <p:nvSpPr>
          <p:cNvPr id="4" name="Slide Number Placeholder 3"/>
          <p:cNvSpPr>
            <a:spLocks noGrp="1"/>
          </p:cNvSpPr>
          <p:nvPr>
            <p:ph type="sldNum" sz="quarter" idx="5"/>
          </p:nvPr>
        </p:nvSpPr>
        <p:spPr/>
        <p:txBody>
          <a:bodyPr/>
          <a:lstStyle/>
          <a:p>
            <a:pPr>
              <a:defRPr/>
            </a:pPr>
            <a:fld id="{F68C1D61-72BF-4B59-B56A-F555584B7CCC}" type="slidenum">
              <a:rPr lang="en-GB" smtClean="0"/>
              <a:pPr>
                <a:defRPr/>
              </a:pPr>
              <a:t>49</a:t>
            </a:fld>
            <a:endParaRPr lang="en-GB" dirty="0"/>
          </a:p>
        </p:txBody>
      </p:sp>
    </p:spTree>
    <p:extLst>
      <p:ext uri="{BB962C8B-B14F-4D97-AF65-F5344CB8AC3E}">
        <p14:creationId xmlns:p14="http://schemas.microsoft.com/office/powerpoint/2010/main" val="1043442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0"/>
            <a:r>
              <a:rPr lang="en-GB" sz="1700" b="1" dirty="0"/>
              <a:t>1) The main meat dishes of the day are Beef Stroganoff and Chicken Kiev</a:t>
            </a:r>
            <a:endParaRPr lang="en-GB" sz="1700" dirty="0"/>
          </a:p>
          <a:p>
            <a:r>
              <a:rPr lang="en-GB" sz="1700" b="1" dirty="0"/>
              <a:t>Dodgy/Awful</a:t>
            </a:r>
            <a:r>
              <a:rPr lang="en-GB" sz="1700" dirty="0"/>
              <a:t> - Definitely not kosher</a:t>
            </a:r>
          </a:p>
          <a:p>
            <a:r>
              <a:rPr lang="en-GB" sz="1700" b="1" dirty="0"/>
              <a:t>Milk and meat in Jewish law</a:t>
            </a:r>
            <a:endParaRPr lang="en-GB" sz="1700" dirty="0"/>
          </a:p>
          <a:p>
            <a:r>
              <a:rPr lang="en-GB" sz="1700" dirty="0"/>
              <a:t>Mixtures of milk and meat are strictly forbidden according to Jewish law.  This dietary law is mentioned three times in the Talmud (Old Testament of the Bible).  This is all permitted meat including chicken and other domestic fowl.  </a:t>
            </a:r>
          </a:p>
          <a:p>
            <a:r>
              <a:rPr lang="en-GB" sz="1700" dirty="0"/>
              <a:t> </a:t>
            </a:r>
          </a:p>
          <a:p>
            <a:pPr lvl="0"/>
            <a:r>
              <a:rPr lang="en-GB" sz="1700" b="1" dirty="0"/>
              <a:t>2) As a change from oxtail soup you serve Lobster Bisque</a:t>
            </a:r>
            <a:endParaRPr lang="en-GB" sz="1700" dirty="0"/>
          </a:p>
          <a:p>
            <a:r>
              <a:rPr lang="en-GB" sz="1700" b="1" dirty="0"/>
              <a:t>Dodgy/Awful – </a:t>
            </a:r>
            <a:r>
              <a:rPr lang="en-GB" sz="1700" dirty="0"/>
              <a:t>Let’s hope it’s only for one day!</a:t>
            </a:r>
          </a:p>
          <a:p>
            <a:r>
              <a:rPr lang="en-GB" sz="1700" b="1" dirty="0"/>
              <a:t>Forbidden Meat</a:t>
            </a:r>
            <a:endParaRPr lang="en-GB" sz="1700" dirty="0"/>
          </a:p>
          <a:p>
            <a:r>
              <a:rPr lang="en-GB" sz="1700" b="1" dirty="0"/>
              <a:t>Water Animals:  </a:t>
            </a:r>
            <a:r>
              <a:rPr lang="en-GB" sz="1700" dirty="0"/>
              <a:t>All non-fish.  Among fish, all those that do not have both fins and scales.  Definitely NO Lobster</a:t>
            </a:r>
          </a:p>
          <a:p>
            <a:endParaRPr lang="en-GB" sz="1700" dirty="0"/>
          </a:p>
          <a:p>
            <a:pPr lvl="0"/>
            <a:r>
              <a:rPr lang="en-GB" sz="1700" b="1" dirty="0"/>
              <a:t>3) A Jewish student is told the chicken is Halal “Won’t that do?”</a:t>
            </a:r>
            <a:endParaRPr lang="en-GB" sz="1700" dirty="0"/>
          </a:p>
          <a:p>
            <a:r>
              <a:rPr lang="en-GB" sz="1700" b="1" dirty="0"/>
              <a:t>Awful</a:t>
            </a:r>
            <a:r>
              <a:rPr lang="en-GB" sz="1700" dirty="0"/>
              <a:t> Kosher and Halal are not inter-changeable.  </a:t>
            </a:r>
          </a:p>
          <a:p>
            <a:r>
              <a:rPr lang="en-GB" sz="1700" dirty="0"/>
              <a:t> </a:t>
            </a:r>
          </a:p>
          <a:p>
            <a:r>
              <a:rPr lang="en-GB" sz="1700" b="1" dirty="0"/>
              <a:t>Can Observant Jews eat Halal?</a:t>
            </a:r>
            <a:endParaRPr lang="en-GB" sz="1700" dirty="0"/>
          </a:p>
          <a:p>
            <a:r>
              <a:rPr lang="en-GB" sz="1700" dirty="0"/>
              <a:t>No.  the process for the kosher slaughter of meat products have many more requirements that halal slaughter does not.</a:t>
            </a:r>
          </a:p>
          <a:p>
            <a:r>
              <a:rPr lang="en-GB" sz="1700" dirty="0"/>
              <a:t> </a:t>
            </a:r>
          </a:p>
          <a:p>
            <a:r>
              <a:rPr lang="en-GB" sz="1700" dirty="0"/>
              <a:t>So, a Jewish person keeping kosher, will not eat halal meat.  </a:t>
            </a:r>
          </a:p>
          <a:p>
            <a:r>
              <a:rPr lang="en-GB" sz="1700" dirty="0"/>
              <a:t> </a:t>
            </a:r>
          </a:p>
          <a:p>
            <a:r>
              <a:rPr lang="en-GB" sz="1700" dirty="0"/>
              <a:t> </a:t>
            </a:r>
          </a:p>
          <a:p>
            <a:pPr lvl="0"/>
            <a:r>
              <a:rPr lang="en-GB" sz="1700" b="1" dirty="0"/>
              <a:t>4) A student asks for the Surf and Turf to be served separately on two plates</a:t>
            </a:r>
            <a:endParaRPr lang="en-GB" sz="1700" dirty="0"/>
          </a:p>
          <a:p>
            <a:r>
              <a:rPr lang="en-GB" sz="1700" b="1" dirty="0"/>
              <a:t>Fine</a:t>
            </a:r>
            <a:r>
              <a:rPr lang="en-GB" sz="1700" dirty="0"/>
              <a:t> – It’s perfectly ok for a student to request that their food is served this way.</a:t>
            </a:r>
          </a:p>
          <a:p>
            <a:r>
              <a:rPr lang="en-GB" sz="1700" b="1" dirty="0"/>
              <a:t> </a:t>
            </a:r>
            <a:endParaRPr lang="en-GB" sz="1700" dirty="0"/>
          </a:p>
          <a:p>
            <a:r>
              <a:rPr lang="en-GB" sz="1700" b="1" dirty="0"/>
              <a:t>Meat and Fish Together</a:t>
            </a:r>
            <a:endParaRPr lang="en-GB" sz="1700" dirty="0"/>
          </a:p>
          <a:p>
            <a:r>
              <a:rPr lang="en-GB" sz="1700" dirty="0"/>
              <a:t>Generally speaking, this is allowed at the same meal but at different times i.e. a fish course followed by a meat course, but not on the same plate.  </a:t>
            </a:r>
          </a:p>
          <a:p>
            <a:r>
              <a:rPr lang="en-GB" sz="1700" dirty="0"/>
              <a:t> </a:t>
            </a:r>
          </a:p>
          <a:p>
            <a:r>
              <a:rPr lang="en-GB" sz="1700" dirty="0"/>
              <a:t>There does not appear to be a law in the </a:t>
            </a:r>
            <a:r>
              <a:rPr lang="en-GB" sz="1700" b="1" dirty="0"/>
              <a:t>Kashrut</a:t>
            </a:r>
            <a:r>
              <a:rPr lang="en-GB" sz="1700" dirty="0"/>
              <a:t> about this, it’s more custom and practice.</a:t>
            </a:r>
          </a:p>
          <a:p>
            <a:r>
              <a:rPr lang="en-GB" sz="1700" dirty="0"/>
              <a:t> </a:t>
            </a:r>
          </a:p>
          <a:p>
            <a:pPr lvl="0"/>
            <a:r>
              <a:rPr lang="en-GB" sz="1700" b="1" dirty="0"/>
              <a:t>5) At a mixed event that is serving alcohol someone asks for kosher wine?</a:t>
            </a:r>
            <a:endParaRPr lang="en-GB" sz="1700" dirty="0"/>
          </a:p>
          <a:p>
            <a:r>
              <a:rPr lang="en-GB" sz="1700" b="1" dirty="0"/>
              <a:t>Fine/Dodgy</a:t>
            </a:r>
            <a:r>
              <a:rPr lang="en-GB" sz="1700" dirty="0"/>
              <a:t> – It’s perfectly okay for someone to ask for it, but dodgy if you don’t have any.</a:t>
            </a:r>
          </a:p>
          <a:p>
            <a:r>
              <a:rPr lang="en-GB" sz="1700" dirty="0"/>
              <a:t> </a:t>
            </a:r>
          </a:p>
          <a:p>
            <a:r>
              <a:rPr lang="en-GB" sz="1700" dirty="0"/>
              <a:t>Kosher Wine is produced under the supervision of Sabbath-observant Jews who handle the entire winemaking process from the crushing of the grapes to until the wine is bottled.  Any ingredients including finings (items used to refine and clear the wine) must be kosher.  Once produced it would normally be given a </a:t>
            </a:r>
            <a:r>
              <a:rPr lang="en-GB" sz="1700" b="1" dirty="0"/>
              <a:t>hechsher</a:t>
            </a:r>
            <a:r>
              <a:rPr lang="en-GB" sz="1700" dirty="0"/>
              <a:t> (seal of approval).</a:t>
            </a:r>
          </a:p>
          <a:p>
            <a:r>
              <a:rPr lang="en-GB" sz="1700" dirty="0"/>
              <a:t> </a:t>
            </a:r>
          </a:p>
          <a:p>
            <a:r>
              <a:rPr lang="en-GB" sz="1700" dirty="0"/>
              <a:t>The demand for kosher wine has grown a quick search and you’ll find it online at Tesco, Sainsbury’s, Waitrose and Amazon</a:t>
            </a:r>
          </a:p>
          <a:p>
            <a:r>
              <a:rPr lang="en-GB" sz="1700" dirty="0"/>
              <a:t> </a:t>
            </a:r>
          </a:p>
          <a:p>
            <a:pPr lvl="0"/>
            <a:r>
              <a:rPr lang="en-GB" sz="1700" b="1" dirty="0"/>
              <a:t>6) Somebody complains that the Spotted Dick and Custard isn’t Kosher</a:t>
            </a:r>
            <a:endParaRPr lang="en-GB" sz="1700" dirty="0"/>
          </a:p>
          <a:p>
            <a:r>
              <a:rPr lang="en-GB" sz="1700" b="1" dirty="0"/>
              <a:t>Fine/Awful</a:t>
            </a:r>
            <a:r>
              <a:rPr lang="en-GB" sz="1700" dirty="0"/>
              <a:t> – What kind of Suet did you use?  What do you mean you didn’t use suet?</a:t>
            </a:r>
          </a:p>
          <a:p>
            <a:r>
              <a:rPr lang="en-GB" sz="1700" dirty="0"/>
              <a:t> </a:t>
            </a:r>
          </a:p>
          <a:p>
            <a:r>
              <a:rPr lang="en-GB" sz="1700" dirty="0"/>
              <a:t>Particular Fats </a:t>
            </a:r>
            <a:r>
              <a:rPr lang="en-GB" sz="1700" b="1" dirty="0" err="1"/>
              <a:t>Chelev</a:t>
            </a:r>
            <a:r>
              <a:rPr lang="en-GB" sz="1700" dirty="0"/>
              <a:t> are forbidden.  These are found around the organs inside an animal.  In the UK we make these fats into Suet which we use for cooking and baking.</a:t>
            </a:r>
          </a:p>
          <a:p>
            <a:r>
              <a:rPr lang="en-GB" sz="1700" dirty="0"/>
              <a:t> </a:t>
            </a:r>
          </a:p>
          <a:p>
            <a:r>
              <a:rPr lang="en-GB" sz="1700" dirty="0"/>
              <a:t>Vegetarian suet is available.</a:t>
            </a:r>
          </a:p>
          <a:p>
            <a:endParaRPr lang="en-GB" dirty="0"/>
          </a:p>
        </p:txBody>
      </p:sp>
      <p:sp>
        <p:nvSpPr>
          <p:cNvPr id="4" name="Slide Number Placeholder 3"/>
          <p:cNvSpPr>
            <a:spLocks noGrp="1"/>
          </p:cNvSpPr>
          <p:nvPr>
            <p:ph type="sldNum" sz="quarter" idx="5"/>
          </p:nvPr>
        </p:nvSpPr>
        <p:spPr/>
        <p:txBody>
          <a:bodyPr/>
          <a:lstStyle/>
          <a:p>
            <a:pPr>
              <a:defRPr/>
            </a:pPr>
            <a:fld id="{F68C1D61-72BF-4B59-B56A-F555584B7CCC}" type="slidenum">
              <a:rPr lang="en-GB" smtClean="0"/>
              <a:pPr>
                <a:defRPr/>
              </a:pPr>
              <a:t>50</a:t>
            </a:fld>
            <a:endParaRPr lang="en-GB" dirty="0"/>
          </a:p>
        </p:txBody>
      </p:sp>
    </p:spTree>
    <p:extLst>
      <p:ext uri="{BB962C8B-B14F-4D97-AF65-F5344CB8AC3E}">
        <p14:creationId xmlns:p14="http://schemas.microsoft.com/office/powerpoint/2010/main" val="3377833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regularly used by the Trussell Trust to feed people – overseas students, </a:t>
            </a:r>
            <a:r>
              <a:rPr lang="en-GB"/>
              <a:t>homeless people.</a:t>
            </a:r>
            <a:endParaRPr lang="en-GB" dirty="0"/>
          </a:p>
        </p:txBody>
      </p:sp>
      <p:sp>
        <p:nvSpPr>
          <p:cNvPr id="4" name="Slide Number Placeholder 3"/>
          <p:cNvSpPr>
            <a:spLocks noGrp="1"/>
          </p:cNvSpPr>
          <p:nvPr>
            <p:ph type="sldNum" sz="quarter" idx="5"/>
          </p:nvPr>
        </p:nvSpPr>
        <p:spPr/>
        <p:txBody>
          <a:bodyPr/>
          <a:lstStyle/>
          <a:p>
            <a:pPr>
              <a:defRPr/>
            </a:pPr>
            <a:fld id="{F68C1D61-72BF-4B59-B56A-F555584B7CCC}" type="slidenum">
              <a:rPr lang="en-GB" smtClean="0"/>
              <a:pPr>
                <a:defRPr/>
              </a:pPr>
              <a:t>54</a:t>
            </a:fld>
            <a:endParaRPr lang="en-GB" dirty="0"/>
          </a:p>
        </p:txBody>
      </p:sp>
    </p:spTree>
    <p:extLst>
      <p:ext uri="{BB962C8B-B14F-4D97-AF65-F5344CB8AC3E}">
        <p14:creationId xmlns:p14="http://schemas.microsoft.com/office/powerpoint/2010/main" val="249503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7F44540E-CB0E-4D63-AEEF-C1E3C168810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E6180A58-D8F6-42F2-9460-79F3DC912BB6}" type="slidenum">
              <a:rPr kumimoji="0" sz="1800" b="0" i="0" u="none" strike="noStrike" kern="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4</a:t>
            </a:fld>
            <a:endParaRPr kumimoji="0" lang="en-GB" sz="1800" b="0" i="0" u="none" strike="noStrike" kern="0" cap="none" spc="0" normalizeH="0" baseline="0" noProof="0" dirty="0">
              <a:ln>
                <a:noFill/>
              </a:ln>
              <a:solidFill>
                <a:srgbClr val="000000"/>
              </a:solidFill>
              <a:effectLst/>
              <a:uLnTx/>
              <a:uFillTx/>
              <a:latin typeface="Calibri"/>
              <a:ea typeface="+mn-ea"/>
              <a:cs typeface="Arial" charset="0"/>
            </a:endParaRPr>
          </a:p>
        </p:txBody>
      </p:sp>
      <p:sp>
        <p:nvSpPr>
          <p:cNvPr id="3" name="Slide Image Placeholder 2">
            <a:extLst>
              <a:ext uri="{FF2B5EF4-FFF2-40B4-BE49-F238E27FC236}">
                <a16:creationId xmlns:a16="http://schemas.microsoft.com/office/drawing/2014/main" id="{8515DEA5-3B54-4BB8-9544-A94D2E8607FB}"/>
              </a:ext>
            </a:extLst>
          </p:cNvPr>
          <p:cNvSpPr>
            <a:spLocks noGrp="1" noRot="1" noChangeAspect="1"/>
          </p:cNvSpPr>
          <p:nvPr>
            <p:ph type="sldImg"/>
          </p:nvPr>
        </p:nvSpPr>
        <p:spPr>
          <a:xfrm>
            <a:off x="1371600" y="1143000"/>
            <a:ext cx="4114800" cy="3086100"/>
          </a:xfrm>
        </p:spPr>
      </p:sp>
      <p:sp>
        <p:nvSpPr>
          <p:cNvPr id="4" name="Rectangle 3">
            <a:extLst>
              <a:ext uri="{FF2B5EF4-FFF2-40B4-BE49-F238E27FC236}">
                <a16:creationId xmlns:a16="http://schemas.microsoft.com/office/drawing/2014/main" id="{DA0E831E-24E8-44FA-AE5D-DE31D9BFF772}"/>
              </a:ext>
            </a:extLst>
          </p:cNvPr>
          <p:cNvSpPr txBox="1">
            <a:spLocks noGrp="1"/>
          </p:cNvSpPr>
          <p:nvPr>
            <p:ph type="body" sz="quarter" idx="1"/>
          </p:nvPr>
        </p:nvSpPr>
        <p:spPr/>
        <p:txBody>
          <a:bodyPr/>
          <a:lstStyle/>
          <a:p>
            <a:endParaRPr lang="en-GB" dirty="0"/>
          </a:p>
        </p:txBody>
      </p:sp>
    </p:spTree>
    <p:extLst>
      <p:ext uri="{BB962C8B-B14F-4D97-AF65-F5344CB8AC3E}">
        <p14:creationId xmlns:p14="http://schemas.microsoft.com/office/powerpoint/2010/main" val="2769861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Kutha</a:t>
            </a:r>
            <a:r>
              <a:rPr lang="en-GB" dirty="0"/>
              <a:t> also includes meat slaughtered the Jewish (Kosher) </a:t>
            </a:r>
          </a:p>
        </p:txBody>
      </p:sp>
      <p:sp>
        <p:nvSpPr>
          <p:cNvPr id="4" name="Slide Number Placeholder 3"/>
          <p:cNvSpPr>
            <a:spLocks noGrp="1"/>
          </p:cNvSpPr>
          <p:nvPr>
            <p:ph type="sldNum" sz="quarter" idx="5"/>
          </p:nvPr>
        </p:nvSpPr>
        <p:spPr/>
        <p:txBody>
          <a:bodyPr/>
          <a:lstStyle/>
          <a:p>
            <a:pPr>
              <a:defRPr/>
            </a:pPr>
            <a:fld id="{F68C1D61-72BF-4B59-B56A-F555584B7CCC}" type="slidenum">
              <a:rPr lang="en-GB" smtClean="0"/>
              <a:pPr>
                <a:defRPr/>
              </a:pPr>
              <a:t>55</a:t>
            </a:fld>
            <a:endParaRPr lang="en-GB" dirty="0"/>
          </a:p>
        </p:txBody>
      </p:sp>
    </p:spTree>
    <p:extLst>
      <p:ext uri="{BB962C8B-B14F-4D97-AF65-F5344CB8AC3E}">
        <p14:creationId xmlns:p14="http://schemas.microsoft.com/office/powerpoint/2010/main" val="2165527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27617">
              <a:defRPr/>
            </a:pPr>
            <a:r>
              <a:rPr lang="en-GB" dirty="0"/>
              <a:t>https://www.happy.co.uk/media/1392/cultural-planner-2019-online.pdf</a:t>
            </a:r>
          </a:p>
          <a:p>
            <a:endParaRPr lang="en-GB" dirty="0"/>
          </a:p>
          <a:p>
            <a:r>
              <a:rPr lang="en-GB" sz="1700" b="1" dirty="0"/>
              <a:t>Baisakhi</a:t>
            </a:r>
            <a:endParaRPr lang="en-GB" sz="1700" dirty="0"/>
          </a:p>
          <a:p>
            <a:r>
              <a:rPr lang="en-GB" sz="1700" dirty="0"/>
              <a:t>Commemorates the formation of Khalsa </a:t>
            </a:r>
            <a:r>
              <a:rPr lang="en-GB" sz="1700" dirty="0" err="1"/>
              <a:t>panth</a:t>
            </a:r>
            <a:r>
              <a:rPr lang="en-GB" sz="1700" dirty="0"/>
              <a:t> of warriors.  The first community to consider Sikhism as it’s faith.</a:t>
            </a:r>
          </a:p>
          <a:p>
            <a:r>
              <a:rPr lang="en-GB" sz="1700" dirty="0"/>
              <a:t>Also celebrates the Solar New Year.  </a:t>
            </a:r>
          </a:p>
          <a:p>
            <a:r>
              <a:rPr lang="en-GB" sz="1700" dirty="0"/>
              <a:t>People bather in rivers and lakes before visiting local Gurdwaras.  There are fairs and people socialise and share festive foods.</a:t>
            </a:r>
          </a:p>
          <a:p>
            <a:r>
              <a:rPr lang="en-GB" sz="1700" dirty="0"/>
              <a:t> </a:t>
            </a:r>
          </a:p>
          <a:p>
            <a:r>
              <a:rPr lang="en-GB" sz="1700" b="1" dirty="0"/>
              <a:t>Diwali</a:t>
            </a:r>
            <a:endParaRPr lang="en-GB" sz="1700" dirty="0"/>
          </a:p>
          <a:p>
            <a:r>
              <a:rPr lang="en-GB" sz="1700" dirty="0"/>
              <a:t>Possibly the best known and most popular celebration from the Indian sub-continent and common to Hindus, Jains as well as Sikhs</a:t>
            </a:r>
          </a:p>
          <a:p>
            <a:r>
              <a:rPr lang="en-GB" sz="1700" dirty="0"/>
              <a:t>Diwali symbolises the spiritual “victory of light over darkness, good over evil and knowledge over ignorance”.</a:t>
            </a:r>
          </a:p>
          <a:p>
            <a:r>
              <a:rPr lang="en-GB" sz="1700" dirty="0"/>
              <a:t>During the celebration temples, homes and shops are brightly illuminated.</a:t>
            </a:r>
          </a:p>
          <a:p>
            <a:r>
              <a:rPr lang="en-GB" sz="1700" dirty="0"/>
              <a:t>Generally, it lasts for about 5 days.</a:t>
            </a:r>
          </a:p>
          <a:p>
            <a:r>
              <a:rPr lang="en-GB" sz="1700" dirty="0"/>
              <a:t> </a:t>
            </a:r>
          </a:p>
          <a:p>
            <a:r>
              <a:rPr lang="en-GB" sz="1700" b="1" dirty="0"/>
              <a:t>Guru Nanak </a:t>
            </a:r>
            <a:r>
              <a:rPr lang="en-GB" sz="1700" b="1" dirty="0" err="1"/>
              <a:t>Gurpurab</a:t>
            </a:r>
            <a:endParaRPr lang="en-GB" sz="1700" dirty="0"/>
          </a:p>
          <a:p>
            <a:r>
              <a:rPr lang="en-GB" sz="1700" dirty="0"/>
              <a:t>Celebrates the birth of the first Sikh Guru.  It is the most sacred of Sikh festivals.</a:t>
            </a:r>
          </a:p>
          <a:p>
            <a:endParaRPr lang="en-GB" dirty="0"/>
          </a:p>
        </p:txBody>
      </p:sp>
      <p:sp>
        <p:nvSpPr>
          <p:cNvPr id="4" name="Slide Number Placeholder 3"/>
          <p:cNvSpPr>
            <a:spLocks noGrp="1"/>
          </p:cNvSpPr>
          <p:nvPr>
            <p:ph type="sldNum" sz="quarter" idx="5"/>
          </p:nvPr>
        </p:nvSpPr>
        <p:spPr/>
        <p:txBody>
          <a:bodyPr/>
          <a:lstStyle/>
          <a:p>
            <a:pPr>
              <a:defRPr/>
            </a:pPr>
            <a:fld id="{F68C1D61-72BF-4B59-B56A-F555584B7CCC}" type="slidenum">
              <a:rPr lang="en-GB" smtClean="0"/>
              <a:pPr>
                <a:defRPr/>
              </a:pPr>
              <a:t>56</a:t>
            </a:fld>
            <a:endParaRPr lang="en-GB" dirty="0"/>
          </a:p>
        </p:txBody>
      </p:sp>
    </p:spTree>
    <p:extLst>
      <p:ext uri="{BB962C8B-B14F-4D97-AF65-F5344CB8AC3E}">
        <p14:creationId xmlns:p14="http://schemas.microsoft.com/office/powerpoint/2010/main" val="694044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700" b="1" dirty="0"/>
              <a:t>Diet in Hinduism</a:t>
            </a:r>
            <a:r>
              <a:rPr lang="en-GB" sz="1700" dirty="0"/>
              <a:t> </a:t>
            </a:r>
          </a:p>
          <a:p>
            <a:r>
              <a:rPr lang="en-GB" sz="1700" dirty="0"/>
              <a:t>varies with its diverse traditions. The ancient and medieval Hindu texts </a:t>
            </a:r>
            <a:r>
              <a:rPr lang="en-GB" sz="1700" b="1" dirty="0"/>
              <a:t>strongly prohibit eating meat</a:t>
            </a:r>
            <a:r>
              <a:rPr lang="en-GB" sz="1700" dirty="0"/>
              <a:t>, and they recommend non-violence against all life forms including animals because they believe that it minimizes animal deaths. Many Hindus prefer a </a:t>
            </a:r>
            <a:r>
              <a:rPr lang="en-GB" sz="1700" b="1" dirty="0">
                <a:hlinkClick r:id="rId3" tooltip="Vegetarian">
                  <a:extLst>
                    <a:ext uri="{A12FA001-AC4F-418D-AE19-62706E023703}">
                      <ahyp:hlinkClr xmlns:ahyp="http://schemas.microsoft.com/office/drawing/2018/hyperlinkcolor" val="tx"/>
                    </a:ext>
                  </a:extLst>
                </a:hlinkClick>
              </a:rPr>
              <a:t>vegetarian</a:t>
            </a:r>
            <a:r>
              <a:rPr lang="en-GB" sz="1700" b="1" dirty="0"/>
              <a:t> or </a:t>
            </a:r>
            <a:r>
              <a:rPr lang="en-GB" sz="1700" b="1" dirty="0">
                <a:hlinkClick r:id="rId4" tooltip="Lacto-vegetarian">
                  <a:extLst>
                    <a:ext uri="{A12FA001-AC4F-418D-AE19-62706E023703}">
                      <ahyp:hlinkClr xmlns:ahyp="http://schemas.microsoft.com/office/drawing/2018/hyperlinkcolor" val="tx"/>
                    </a:ext>
                  </a:extLst>
                </a:hlinkClick>
              </a:rPr>
              <a:t>lacto-vegetarian</a:t>
            </a:r>
            <a:r>
              <a:rPr lang="en-GB" sz="1700" b="1" dirty="0"/>
              <a:t> </a:t>
            </a:r>
            <a:r>
              <a:rPr lang="en-GB" sz="1700" dirty="0"/>
              <a:t>lifestyle, and methods of food production that are in sync with nature, compassionate, and respectful of other life forms as well as nature. </a:t>
            </a:r>
          </a:p>
          <a:p>
            <a:endParaRPr lang="en-GB" sz="1700" dirty="0"/>
          </a:p>
          <a:p>
            <a:r>
              <a:rPr lang="en-GB" sz="1700" dirty="0"/>
              <a:t>The diet of many Hindus includes eggs, fish or certain other meat. For slaughtering animals and birds for food, meat-eating Hindus often favour a quick death style preparation of meat since Hindus believe that this method minimizes trauma and suffering to the animal.  Ancient Hindu texts describe the whole of creation as a vast food chain, and the cosmos as a giant food cycle. </a:t>
            </a:r>
          </a:p>
          <a:p>
            <a:r>
              <a:rPr lang="en-GB" sz="1700" dirty="0"/>
              <a:t>Hindu mendicants (</a:t>
            </a:r>
            <a:r>
              <a:rPr lang="en-GB" sz="1700" b="1" dirty="0">
                <a:hlinkClick r:id="rId5" tooltip="Sannyasa">
                  <a:extLst>
                    <a:ext uri="{A12FA001-AC4F-418D-AE19-62706E023703}">
                      <ahyp:hlinkClr xmlns:ahyp="http://schemas.microsoft.com/office/drawing/2018/hyperlinkcolor" val="tx"/>
                    </a:ext>
                  </a:extLst>
                </a:hlinkClick>
              </a:rPr>
              <a:t>sannyasin</a:t>
            </a:r>
            <a:r>
              <a:rPr lang="en-GB" sz="1700" dirty="0"/>
              <a:t>) avoid preparing their own food, relying either on alms or harvesting seeds and fruits from forests, as this minimizes the likely harm to other life forms and nature. </a:t>
            </a:r>
          </a:p>
          <a:p>
            <a:pPr fontAlgn="ctr"/>
            <a:r>
              <a:rPr lang="en-GB" sz="1700" b="1" dirty="0"/>
              <a:t> </a:t>
            </a:r>
            <a:endParaRPr lang="en-GB" sz="1700" dirty="0"/>
          </a:p>
          <a:p>
            <a:pPr fontAlgn="ctr"/>
            <a:r>
              <a:rPr lang="en-GB" sz="1700" b="1" dirty="0"/>
              <a:t>Sacred Cows </a:t>
            </a:r>
            <a:endParaRPr lang="en-GB" sz="1700" dirty="0"/>
          </a:p>
          <a:p>
            <a:pPr fontAlgn="ctr"/>
            <a:r>
              <a:rPr lang="en-GB" sz="1700" dirty="0"/>
              <a:t>Because most Indians consider the cow as a sacred or holy animal. With Hinduism as the main religion for most Indians, cows are thought of as a great symbol or representation of the Earth. Cows are deemed as great providers without asking for anything in return. This is what makes cows very sacred in the practice of Hinduism.</a:t>
            </a:r>
          </a:p>
          <a:p>
            <a:endParaRPr lang="en-GB" dirty="0"/>
          </a:p>
        </p:txBody>
      </p:sp>
      <p:sp>
        <p:nvSpPr>
          <p:cNvPr id="4" name="Slide Number Placeholder 3"/>
          <p:cNvSpPr>
            <a:spLocks noGrp="1"/>
          </p:cNvSpPr>
          <p:nvPr>
            <p:ph type="sldNum" sz="quarter" idx="5"/>
          </p:nvPr>
        </p:nvSpPr>
        <p:spPr/>
        <p:txBody>
          <a:bodyPr/>
          <a:lstStyle/>
          <a:p>
            <a:pPr>
              <a:defRPr/>
            </a:pPr>
            <a:fld id="{F68C1D61-72BF-4B59-B56A-F555584B7CCC}" type="slidenum">
              <a:rPr lang="en-GB" smtClean="0"/>
              <a:pPr>
                <a:defRPr/>
              </a:pPr>
              <a:t>59</a:t>
            </a:fld>
            <a:endParaRPr lang="en-GB" dirty="0"/>
          </a:p>
        </p:txBody>
      </p:sp>
    </p:spTree>
    <p:extLst>
      <p:ext uri="{BB962C8B-B14F-4D97-AF65-F5344CB8AC3E}">
        <p14:creationId xmlns:p14="http://schemas.microsoft.com/office/powerpoint/2010/main" val="1149477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1327617">
              <a:defRPr/>
            </a:pPr>
            <a:r>
              <a:rPr lang="en-GB" dirty="0"/>
              <a:t>https://www.happy.co.uk/media/1392/cultural-planner-2019-online.pdf</a:t>
            </a:r>
          </a:p>
          <a:p>
            <a:endParaRPr lang="en-GB" dirty="0"/>
          </a:p>
          <a:p>
            <a:endParaRPr lang="en-GB" dirty="0"/>
          </a:p>
          <a:p>
            <a:pPr fontAlgn="base"/>
            <a:r>
              <a:rPr lang="en-GB" sz="1700" b="1" dirty="0"/>
              <a:t>HOLY DAYS</a:t>
            </a:r>
            <a:endParaRPr lang="en-GB" sz="1700" dirty="0"/>
          </a:p>
          <a:p>
            <a:r>
              <a:rPr lang="en-GB" sz="1700" b="1" dirty="0"/>
              <a:t>Holi </a:t>
            </a:r>
            <a:endParaRPr lang="en-GB" sz="1700" dirty="0"/>
          </a:p>
          <a:p>
            <a:r>
              <a:rPr lang="en-GB" sz="1700" b="1" dirty="0"/>
              <a:t>(Also known as the Festival of Spring, Festival of Colours, Festival of Love)</a:t>
            </a:r>
            <a:endParaRPr lang="en-GB" sz="1700" dirty="0"/>
          </a:p>
          <a:p>
            <a:r>
              <a:rPr lang="en-GB" sz="1700" dirty="0"/>
              <a:t>Signifies the arrival of spring and the end of winter and interestingly the Blossoming of Love.</a:t>
            </a:r>
          </a:p>
          <a:p>
            <a:r>
              <a:rPr lang="en-GB" sz="1700" dirty="0"/>
              <a:t>There are lots of colours liberally shared, smeared, sprayed lots of water balloons and water pistols.</a:t>
            </a:r>
          </a:p>
          <a:p>
            <a:r>
              <a:rPr lang="en-GB" sz="1700" dirty="0"/>
              <a:t>People share food and drink including a cannabis drink called </a:t>
            </a:r>
            <a:r>
              <a:rPr lang="en-GB" sz="1700" b="1" dirty="0"/>
              <a:t>bhang.</a:t>
            </a:r>
            <a:endParaRPr lang="en-GB" sz="1700" dirty="0"/>
          </a:p>
          <a:p>
            <a:r>
              <a:rPr lang="en-GB" sz="1700" dirty="0"/>
              <a:t> </a:t>
            </a:r>
          </a:p>
          <a:p>
            <a:r>
              <a:rPr lang="en-GB" sz="1700" b="1" dirty="0"/>
              <a:t>Krishna Janmashtami</a:t>
            </a:r>
            <a:endParaRPr lang="en-GB" sz="1700" dirty="0"/>
          </a:p>
          <a:p>
            <a:r>
              <a:rPr lang="en-GB" sz="1700" dirty="0"/>
              <a:t>Celebrates the birth of Krishna a major Hindu God.</a:t>
            </a:r>
          </a:p>
          <a:p>
            <a:r>
              <a:rPr lang="en-GB" sz="1700" dirty="0"/>
              <a:t> </a:t>
            </a:r>
          </a:p>
          <a:p>
            <a:r>
              <a:rPr lang="en-GB" sz="1700" dirty="0"/>
              <a:t>The holiday is a 48-hour celebration.  Some people will fast for the first day.  Food tends to be prepared from milk and curds.</a:t>
            </a:r>
          </a:p>
          <a:p>
            <a:r>
              <a:rPr lang="en-GB" sz="1700" dirty="0"/>
              <a:t> </a:t>
            </a:r>
          </a:p>
          <a:p>
            <a:r>
              <a:rPr lang="en-GB" sz="1700" b="1" dirty="0"/>
              <a:t>Dussehra</a:t>
            </a:r>
            <a:endParaRPr lang="en-GB" sz="1700" dirty="0"/>
          </a:p>
          <a:p>
            <a:r>
              <a:rPr lang="en-GB" sz="1700" dirty="0"/>
              <a:t>Many people of the Hindu faith observe Dussehra through special prayer meetings and food offerings to the gods at home or in temples throughout India. They also hold outdoor fairs (melas) and large parades with effigies.  The effigies are burnt on bonfires in the evening. Dussehra is the culmination of the </a:t>
            </a:r>
            <a:r>
              <a:rPr lang="en-GB" sz="1700" i="1" dirty="0"/>
              <a:t>Navaratr</a:t>
            </a:r>
            <a:r>
              <a:rPr lang="en-GB" sz="1700" dirty="0"/>
              <a:t>i festival</a:t>
            </a:r>
          </a:p>
          <a:p>
            <a:r>
              <a:rPr lang="en-GB" sz="1700" dirty="0"/>
              <a:t> </a:t>
            </a:r>
          </a:p>
          <a:p>
            <a:r>
              <a:rPr lang="en-GB" sz="1700" b="1" dirty="0"/>
              <a:t>Diwali</a:t>
            </a:r>
            <a:endParaRPr lang="en-GB" sz="1700" dirty="0"/>
          </a:p>
          <a:p>
            <a:r>
              <a:rPr lang="en-GB" sz="1700" dirty="0"/>
              <a:t>Possibly the best known and most popular celebration from the Indian sub-continent and common to Sikhs, Jains as well as Hindus.</a:t>
            </a:r>
          </a:p>
          <a:p>
            <a:r>
              <a:rPr lang="en-GB" sz="1700" dirty="0"/>
              <a:t>Diwali symbolises the spiritual “victory of light over darkness, good over evil and knowledge over ignorance”.</a:t>
            </a:r>
          </a:p>
          <a:p>
            <a:r>
              <a:rPr lang="en-GB" sz="1700" dirty="0"/>
              <a:t>During the celebration temples, homes and shops are brightly illuminated.</a:t>
            </a:r>
          </a:p>
          <a:p>
            <a:r>
              <a:rPr lang="en-GB" sz="1700" dirty="0"/>
              <a:t>Generally, it lasts for about 5 days</a:t>
            </a:r>
            <a:endParaRPr lang="en-GB" dirty="0"/>
          </a:p>
        </p:txBody>
      </p:sp>
      <p:sp>
        <p:nvSpPr>
          <p:cNvPr id="4" name="Slide Number Placeholder 3"/>
          <p:cNvSpPr>
            <a:spLocks noGrp="1"/>
          </p:cNvSpPr>
          <p:nvPr>
            <p:ph type="sldNum" sz="quarter" idx="5"/>
          </p:nvPr>
        </p:nvSpPr>
        <p:spPr/>
        <p:txBody>
          <a:bodyPr/>
          <a:lstStyle/>
          <a:p>
            <a:pPr>
              <a:defRPr/>
            </a:pPr>
            <a:fld id="{F68C1D61-72BF-4B59-B56A-F555584B7CCC}" type="slidenum">
              <a:rPr lang="en-GB" smtClean="0"/>
              <a:pPr>
                <a:defRPr/>
              </a:pPr>
              <a:t>60</a:t>
            </a:fld>
            <a:endParaRPr lang="en-GB" dirty="0"/>
          </a:p>
        </p:txBody>
      </p:sp>
    </p:spTree>
    <p:extLst>
      <p:ext uri="{BB962C8B-B14F-4D97-AF65-F5344CB8AC3E}">
        <p14:creationId xmlns:p14="http://schemas.microsoft.com/office/powerpoint/2010/main" val="3346681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1327617">
              <a:defRPr/>
            </a:pPr>
            <a:r>
              <a:rPr lang="en-GB" dirty="0"/>
              <a:t>https://www.happy.co.uk/media/1392/cultural-planner-2019-online.pdf</a:t>
            </a:r>
          </a:p>
          <a:p>
            <a:endParaRPr lang="en-GB" dirty="0"/>
          </a:p>
          <a:p>
            <a:r>
              <a:rPr lang="en-GB" sz="1700" b="1" dirty="0"/>
              <a:t>Bodhi Day</a:t>
            </a:r>
            <a:endParaRPr lang="en-GB" sz="1700" dirty="0"/>
          </a:p>
          <a:p>
            <a:r>
              <a:rPr lang="en-GB" sz="1700" dirty="0"/>
              <a:t>The day the Buddha (Siddhartha Gautama) experienced enlightenment.</a:t>
            </a:r>
          </a:p>
          <a:p>
            <a:r>
              <a:rPr lang="en-GB" sz="1700" dirty="0"/>
              <a:t> </a:t>
            </a:r>
          </a:p>
          <a:p>
            <a:r>
              <a:rPr lang="en-GB" sz="1700" dirty="0"/>
              <a:t>Some Buddhists celebrate with a traditional meal of tea, cake and readings</a:t>
            </a:r>
          </a:p>
          <a:p>
            <a:r>
              <a:rPr lang="en-GB" sz="1700" dirty="0"/>
              <a:t> </a:t>
            </a:r>
          </a:p>
          <a:p>
            <a:r>
              <a:rPr lang="en-GB" sz="1700" b="1" dirty="0"/>
              <a:t>Nirvana Day</a:t>
            </a:r>
            <a:endParaRPr lang="en-GB" sz="1700" dirty="0"/>
          </a:p>
          <a:p>
            <a:r>
              <a:rPr lang="en-GB" sz="1700" dirty="0"/>
              <a:t>This is an annual Buddhist festival that remembers the death of the Buddha when he reached Nirvana at the age of 80.</a:t>
            </a:r>
          </a:p>
          <a:p>
            <a:r>
              <a:rPr lang="en-GB" sz="1700" dirty="0"/>
              <a:t>Nirvana is believed to be the end of the cycle of death and rebirth. Buddhism teaches that Nirvana is reached when all want, and suffering is gone.</a:t>
            </a:r>
          </a:p>
          <a:p>
            <a:r>
              <a:rPr lang="en-GB" sz="1700" dirty="0"/>
              <a:t> </a:t>
            </a:r>
          </a:p>
          <a:p>
            <a:r>
              <a:rPr lang="en-GB" sz="1700" dirty="0"/>
              <a:t>Celebrated by more readings and NO tea and cake</a:t>
            </a:r>
          </a:p>
          <a:p>
            <a:r>
              <a:rPr lang="en-GB" sz="1700" dirty="0"/>
              <a:t> </a:t>
            </a:r>
          </a:p>
          <a:p>
            <a:r>
              <a:rPr lang="en-GB" sz="1700" b="1" dirty="0"/>
              <a:t>Magha Puja</a:t>
            </a:r>
            <a:endParaRPr lang="en-GB" sz="1700" dirty="0"/>
          </a:p>
          <a:p>
            <a:r>
              <a:rPr lang="en-GB" sz="1700" dirty="0" err="1"/>
              <a:t>Māgha</a:t>
            </a:r>
            <a:r>
              <a:rPr lang="en-GB" sz="1700" dirty="0"/>
              <a:t> </a:t>
            </a:r>
            <a:r>
              <a:rPr lang="en-GB" sz="1700" dirty="0" err="1"/>
              <a:t>Pūjā</a:t>
            </a:r>
            <a:r>
              <a:rPr lang="en-GB" sz="1700" dirty="0"/>
              <a:t> is the second most important Buddhist festival, celebrated on the full moon day of the third lunar month in Cambodia, Laos, Thailand, Sri Lanka. </a:t>
            </a:r>
          </a:p>
          <a:p>
            <a:r>
              <a:rPr lang="en-GB" sz="1700" dirty="0"/>
              <a:t> </a:t>
            </a:r>
          </a:p>
          <a:p>
            <a:r>
              <a:rPr lang="en-GB" sz="1700" dirty="0"/>
              <a:t>It celebrates a gathering that was held between the Buddha and 1,250 of his first disciples.  On the day, Buddhists celebrate the creation of an ideal and exemplary community, which is why it is sometimes called Sangha Day.  </a:t>
            </a:r>
          </a:p>
          <a:p>
            <a:r>
              <a:rPr lang="en-GB" sz="1700" dirty="0"/>
              <a:t>The Sangha being a Buddhist community, </a:t>
            </a:r>
          </a:p>
          <a:p>
            <a:r>
              <a:rPr lang="en-GB" sz="1700" dirty="0"/>
              <a:t> </a:t>
            </a:r>
          </a:p>
          <a:p>
            <a:r>
              <a:rPr lang="en-GB" sz="1700" dirty="0"/>
              <a:t>More readings and tea and cake a distant memory!</a:t>
            </a:r>
          </a:p>
          <a:p>
            <a:endParaRPr lang="en-GB" dirty="0"/>
          </a:p>
        </p:txBody>
      </p:sp>
      <p:sp>
        <p:nvSpPr>
          <p:cNvPr id="4" name="Slide Number Placeholder 3"/>
          <p:cNvSpPr>
            <a:spLocks noGrp="1"/>
          </p:cNvSpPr>
          <p:nvPr>
            <p:ph type="sldNum" sz="quarter" idx="5"/>
          </p:nvPr>
        </p:nvSpPr>
        <p:spPr/>
        <p:txBody>
          <a:bodyPr/>
          <a:lstStyle/>
          <a:p>
            <a:pPr>
              <a:defRPr/>
            </a:pPr>
            <a:fld id="{F68C1D61-72BF-4B59-B56A-F555584B7CCC}" type="slidenum">
              <a:rPr lang="en-GB" smtClean="0"/>
              <a:pPr>
                <a:defRPr/>
              </a:pPr>
              <a:t>65</a:t>
            </a:fld>
            <a:endParaRPr lang="en-GB" dirty="0"/>
          </a:p>
        </p:txBody>
      </p:sp>
    </p:spTree>
    <p:extLst>
      <p:ext uri="{BB962C8B-B14F-4D97-AF65-F5344CB8AC3E}">
        <p14:creationId xmlns:p14="http://schemas.microsoft.com/office/powerpoint/2010/main" val="2425074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F68C1D61-72BF-4B59-B56A-F555584B7CCC}" type="slidenum">
              <a:rPr lang="en-GB" smtClean="0"/>
              <a:pPr>
                <a:defRPr/>
              </a:pPr>
              <a:t>66</a:t>
            </a:fld>
            <a:endParaRPr lang="en-GB" dirty="0"/>
          </a:p>
        </p:txBody>
      </p:sp>
    </p:spTree>
    <p:extLst>
      <p:ext uri="{BB962C8B-B14F-4D97-AF65-F5344CB8AC3E}">
        <p14:creationId xmlns:p14="http://schemas.microsoft.com/office/powerpoint/2010/main" val="318002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unclear how far the multi-seeded plant avoidance goes e.g. are strawberries and tomatoes okay?</a:t>
            </a:r>
          </a:p>
        </p:txBody>
      </p:sp>
      <p:sp>
        <p:nvSpPr>
          <p:cNvPr id="4" name="Slide Number Placeholder 3"/>
          <p:cNvSpPr>
            <a:spLocks noGrp="1"/>
          </p:cNvSpPr>
          <p:nvPr>
            <p:ph type="sldNum" sz="quarter" idx="5"/>
          </p:nvPr>
        </p:nvSpPr>
        <p:spPr/>
        <p:txBody>
          <a:bodyPr/>
          <a:lstStyle/>
          <a:p>
            <a:pPr>
              <a:defRPr/>
            </a:pPr>
            <a:fld id="{F68C1D61-72BF-4B59-B56A-F555584B7CCC}" type="slidenum">
              <a:rPr lang="en-GB" smtClean="0"/>
              <a:pPr>
                <a:defRPr/>
              </a:pPr>
              <a:t>69</a:t>
            </a:fld>
            <a:endParaRPr lang="en-GB" dirty="0"/>
          </a:p>
        </p:txBody>
      </p:sp>
    </p:spTree>
    <p:extLst>
      <p:ext uri="{BB962C8B-B14F-4D97-AF65-F5344CB8AC3E}">
        <p14:creationId xmlns:p14="http://schemas.microsoft.com/office/powerpoint/2010/main" val="387765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27617">
              <a:defRPr/>
            </a:pPr>
            <a:r>
              <a:rPr lang="en-GB" dirty="0"/>
              <a:t>https://www.happy.co.uk/media/1392/cultural-planner-2019-online.pdf</a:t>
            </a:r>
          </a:p>
          <a:p>
            <a:endParaRPr lang="en-GB" dirty="0"/>
          </a:p>
        </p:txBody>
      </p:sp>
      <p:sp>
        <p:nvSpPr>
          <p:cNvPr id="4" name="Slide Number Placeholder 3"/>
          <p:cNvSpPr>
            <a:spLocks noGrp="1"/>
          </p:cNvSpPr>
          <p:nvPr>
            <p:ph type="sldNum" sz="quarter" idx="5"/>
          </p:nvPr>
        </p:nvSpPr>
        <p:spPr/>
        <p:txBody>
          <a:bodyPr/>
          <a:lstStyle/>
          <a:p>
            <a:pPr>
              <a:defRPr/>
            </a:pPr>
            <a:fld id="{F68C1D61-72BF-4B59-B56A-F555584B7CCC}" type="slidenum">
              <a:rPr lang="en-GB" smtClean="0"/>
              <a:pPr>
                <a:defRPr/>
              </a:pPr>
              <a:t>70</a:t>
            </a:fld>
            <a:endParaRPr lang="en-GB" dirty="0"/>
          </a:p>
        </p:txBody>
      </p:sp>
    </p:spTree>
    <p:extLst>
      <p:ext uri="{BB962C8B-B14F-4D97-AF65-F5344CB8AC3E}">
        <p14:creationId xmlns:p14="http://schemas.microsoft.com/office/powerpoint/2010/main" val="4028131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dirty="0"/>
              <a:t>Rastafari is a young, Africa-centred religion which developed in Jamaica in the 1930s, following the coronation of </a:t>
            </a:r>
            <a:r>
              <a:rPr lang="en-GB" sz="1700" b="1" dirty="0">
                <a:hlinkClick r:id="rId3">
                  <a:extLst>
                    <a:ext uri="{A12FA001-AC4F-418D-AE19-62706E023703}">
                      <ahyp:hlinkClr xmlns:ahyp="http://schemas.microsoft.com/office/drawing/2018/hyperlinkcolor" val="tx"/>
                    </a:ext>
                  </a:extLst>
                </a:hlinkClick>
              </a:rPr>
              <a:t>Haile Selassie I</a:t>
            </a:r>
            <a:r>
              <a:rPr lang="en-GB" sz="1700" dirty="0"/>
              <a:t> as King of Ethiopia in 1930.</a:t>
            </a:r>
          </a:p>
          <a:p>
            <a:r>
              <a:rPr lang="en-GB" sz="1700" dirty="0"/>
              <a:t> </a:t>
            </a:r>
          </a:p>
          <a:p>
            <a:r>
              <a:rPr lang="en-GB" sz="1700" dirty="0"/>
              <a:t>Rastafarians believe </a:t>
            </a:r>
            <a:r>
              <a:rPr lang="en-GB" sz="1700" b="1" dirty="0">
                <a:hlinkClick r:id="rId3">
                  <a:extLst>
                    <a:ext uri="{A12FA001-AC4F-418D-AE19-62706E023703}">
                      <ahyp:hlinkClr xmlns:ahyp="http://schemas.microsoft.com/office/drawing/2018/hyperlinkcolor" val="tx"/>
                    </a:ext>
                  </a:extLst>
                </a:hlinkClick>
              </a:rPr>
              <a:t>Haile Selassie is God</a:t>
            </a:r>
            <a:r>
              <a:rPr lang="en-GB" sz="1700" dirty="0"/>
              <a:t> and that he will return to Africa members of the black community who are living in exile as the result of colonisation and the slave trade.</a:t>
            </a:r>
          </a:p>
          <a:p>
            <a:r>
              <a:rPr lang="en-GB" sz="1700" dirty="0"/>
              <a:t> </a:t>
            </a:r>
          </a:p>
          <a:p>
            <a:r>
              <a:rPr lang="en-GB" sz="1700" dirty="0"/>
              <a:t>Rastafari theology developed from the ideas of </a:t>
            </a:r>
            <a:r>
              <a:rPr lang="en-GB" sz="1700" b="1" dirty="0">
                <a:hlinkClick r:id="rId4">
                  <a:extLst>
                    <a:ext uri="{A12FA001-AC4F-418D-AE19-62706E023703}">
                      <ahyp:hlinkClr xmlns:ahyp="http://schemas.microsoft.com/office/drawing/2018/hyperlinkcolor" val="tx"/>
                    </a:ext>
                  </a:extLst>
                </a:hlinkClick>
              </a:rPr>
              <a:t>Marcus Garvey</a:t>
            </a:r>
            <a:r>
              <a:rPr lang="en-GB" sz="1700" dirty="0"/>
              <a:t>, a political activist who wanted to improve the status of fellow blacks.</a:t>
            </a:r>
          </a:p>
          <a:p>
            <a:r>
              <a:rPr lang="en-GB" sz="1700" dirty="0"/>
              <a:t> </a:t>
            </a:r>
          </a:p>
          <a:p>
            <a:r>
              <a:rPr lang="en-GB" sz="1700" dirty="0"/>
              <a:t>There are approximately one million worldwide adherents of Rastafari as a faith. The 2001 census found 5,000 Rastafarians living in England and Wales.</a:t>
            </a:r>
          </a:p>
          <a:p>
            <a:endParaRPr lang="en-GB" dirty="0"/>
          </a:p>
        </p:txBody>
      </p:sp>
      <p:sp>
        <p:nvSpPr>
          <p:cNvPr id="4" name="Slide Number Placeholder 3"/>
          <p:cNvSpPr>
            <a:spLocks noGrp="1"/>
          </p:cNvSpPr>
          <p:nvPr>
            <p:ph type="sldNum" sz="quarter" idx="5"/>
          </p:nvPr>
        </p:nvSpPr>
        <p:spPr/>
        <p:txBody>
          <a:bodyPr/>
          <a:lstStyle/>
          <a:p>
            <a:pPr>
              <a:defRPr/>
            </a:pPr>
            <a:fld id="{F68C1D61-72BF-4B59-B56A-F555584B7CCC}" type="slidenum">
              <a:rPr lang="en-GB" smtClean="0"/>
              <a:pPr>
                <a:defRPr/>
              </a:pPr>
              <a:t>73</a:t>
            </a:fld>
            <a:endParaRPr lang="en-GB" dirty="0"/>
          </a:p>
        </p:txBody>
      </p:sp>
    </p:spTree>
    <p:extLst>
      <p:ext uri="{BB962C8B-B14F-4D97-AF65-F5344CB8AC3E}">
        <p14:creationId xmlns:p14="http://schemas.microsoft.com/office/powerpoint/2010/main" val="42262326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700" dirty="0"/>
              <a:t>Rastafari religious practice includes the ritual inhalation of </a:t>
            </a:r>
            <a:r>
              <a:rPr lang="en-GB" sz="1700" b="1" dirty="0">
                <a:hlinkClick r:id="rId3">
                  <a:extLst>
                    <a:ext uri="{A12FA001-AC4F-418D-AE19-62706E023703}">
                      <ahyp:hlinkClr xmlns:ahyp="http://schemas.microsoft.com/office/drawing/2018/hyperlinkcolor" val="tx"/>
                    </a:ext>
                  </a:extLst>
                </a:hlinkClick>
              </a:rPr>
              <a:t>marijuana</a:t>
            </a:r>
            <a:r>
              <a:rPr lang="en-GB" sz="1700" dirty="0"/>
              <a:t>, which is regarded as a sacrament, to increase their spiritual awareness; however, they avoid hard drugs such as cocaine or heroin</a:t>
            </a:r>
          </a:p>
          <a:p>
            <a:pPr lvl="0"/>
            <a:r>
              <a:rPr lang="en-GB" sz="1700" dirty="0"/>
              <a:t>Rastafari follow strict dietary laws and abstain from alcohol.</a:t>
            </a:r>
          </a:p>
          <a:p>
            <a:pPr lvl="0"/>
            <a:r>
              <a:rPr lang="en-GB" sz="1700" dirty="0"/>
              <a:t>Rastafari follow a number of Old Testament Laws</a:t>
            </a:r>
          </a:p>
          <a:p>
            <a:pPr lvl="0"/>
            <a:r>
              <a:rPr lang="en-GB" sz="1700" dirty="0"/>
              <a:t>Follow patriarchal gender roles so there is a separate code of religious practice for </a:t>
            </a:r>
            <a:r>
              <a:rPr lang="en-GB" sz="1700" b="1" dirty="0">
                <a:hlinkClick r:id="rId4">
                  <a:extLst>
                    <a:ext uri="{A12FA001-AC4F-418D-AE19-62706E023703}">
                      <ahyp:hlinkClr xmlns:ahyp="http://schemas.microsoft.com/office/drawing/2018/hyperlinkcolor" val="tx"/>
                    </a:ext>
                  </a:extLst>
                </a:hlinkClick>
              </a:rPr>
              <a:t>women</a:t>
            </a:r>
            <a:r>
              <a:rPr lang="en-GB" sz="1700" dirty="0"/>
              <a:t>. </a:t>
            </a:r>
          </a:p>
          <a:p>
            <a:pPr lvl="0"/>
            <a:r>
              <a:rPr lang="en-GB" sz="1700" dirty="0"/>
              <a:t>Rastafari are forbidden to cut their hair; instead, they grow it and twist it into </a:t>
            </a:r>
            <a:r>
              <a:rPr lang="en-GB" sz="1700" b="1" dirty="0">
                <a:hlinkClick r:id="rId5">
                  <a:extLst>
                    <a:ext uri="{A12FA001-AC4F-418D-AE19-62706E023703}">
                      <ahyp:hlinkClr xmlns:ahyp="http://schemas.microsoft.com/office/drawing/2018/hyperlinkcolor" val="tx"/>
                    </a:ext>
                  </a:extLst>
                </a:hlinkClick>
              </a:rPr>
              <a:t>dreadlocks</a:t>
            </a:r>
            <a:endParaRPr lang="en-GB" sz="1700" dirty="0"/>
          </a:p>
          <a:p>
            <a:pPr lvl="0"/>
            <a:r>
              <a:rPr lang="en-GB" sz="1700" dirty="0"/>
              <a:t>Rastafari place emphasis on what they regard as living naturally adhering to Ital dietary requirements which means eating clean and natural produce.</a:t>
            </a:r>
          </a:p>
          <a:p>
            <a:pPr lvl="0"/>
            <a:r>
              <a:rPr lang="en-GB" sz="1700" dirty="0"/>
              <a:t>Rastafari try to refrain from the consumption of meat, especially pork</a:t>
            </a:r>
          </a:p>
          <a:p>
            <a:pPr lvl="0"/>
            <a:r>
              <a:rPr lang="en-GB" sz="1700" dirty="0"/>
              <a:t>Some Rastafari object to be referred to as “Rastafarian”, or “Rastafarianism” – others do not.</a:t>
            </a:r>
          </a:p>
          <a:p>
            <a:endParaRPr lang="en-GB" dirty="0"/>
          </a:p>
        </p:txBody>
      </p:sp>
      <p:sp>
        <p:nvSpPr>
          <p:cNvPr id="4" name="Slide Number Placeholder 3"/>
          <p:cNvSpPr>
            <a:spLocks noGrp="1"/>
          </p:cNvSpPr>
          <p:nvPr>
            <p:ph type="sldNum" sz="quarter" idx="5"/>
          </p:nvPr>
        </p:nvSpPr>
        <p:spPr/>
        <p:txBody>
          <a:bodyPr/>
          <a:lstStyle/>
          <a:p>
            <a:pPr>
              <a:defRPr/>
            </a:pPr>
            <a:fld id="{F68C1D61-72BF-4B59-B56A-F555584B7CCC}" type="slidenum">
              <a:rPr lang="en-GB" smtClean="0"/>
              <a:pPr>
                <a:defRPr/>
              </a:pPr>
              <a:t>74</a:t>
            </a:fld>
            <a:endParaRPr lang="en-GB" dirty="0"/>
          </a:p>
        </p:txBody>
      </p:sp>
    </p:spTree>
    <p:extLst>
      <p:ext uri="{BB962C8B-B14F-4D97-AF65-F5344CB8AC3E}">
        <p14:creationId xmlns:p14="http://schemas.microsoft.com/office/powerpoint/2010/main" val="804310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327617" fontAlgn="base">
              <a:spcBef>
                <a:spcPct val="0"/>
              </a:spcBef>
              <a:spcAft>
                <a:spcPct val="0"/>
              </a:spcAft>
              <a:defRPr/>
            </a:pPr>
            <a:fld id="{15ACD30C-3BB6-432E-98AA-02C02C061795}" type="slidenum">
              <a:rPr lang="en-US">
                <a:solidFill>
                  <a:prstClr val="black"/>
                </a:solidFill>
                <a:latin typeface="Calibri" panose="020F0502020204030204"/>
              </a:rPr>
              <a:pPr defTabSz="1327617" fontAlgn="base">
                <a:spcBef>
                  <a:spcPct val="0"/>
                </a:spcBef>
                <a:spcAft>
                  <a:spcPct val="0"/>
                </a:spcAft>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286216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27617">
              <a:defRPr/>
            </a:pPr>
            <a:r>
              <a:rPr lang="en-GB" dirty="0"/>
              <a:t>https://www.happy.co.uk/media/1392/cultural-planner-2019-online.pdf</a:t>
            </a:r>
          </a:p>
          <a:p>
            <a:endParaRPr lang="en-GB" dirty="0"/>
          </a:p>
        </p:txBody>
      </p:sp>
      <p:sp>
        <p:nvSpPr>
          <p:cNvPr id="4" name="Slide Number Placeholder 3"/>
          <p:cNvSpPr>
            <a:spLocks noGrp="1"/>
          </p:cNvSpPr>
          <p:nvPr>
            <p:ph type="sldNum" sz="quarter" idx="5"/>
          </p:nvPr>
        </p:nvSpPr>
        <p:spPr/>
        <p:txBody>
          <a:bodyPr/>
          <a:lstStyle/>
          <a:p>
            <a:pPr>
              <a:defRPr/>
            </a:pPr>
            <a:fld id="{F68C1D61-72BF-4B59-B56A-F555584B7CCC}" type="slidenum">
              <a:rPr lang="en-GB" smtClean="0"/>
              <a:pPr>
                <a:defRPr/>
              </a:pPr>
              <a:t>75</a:t>
            </a:fld>
            <a:endParaRPr lang="en-GB" dirty="0"/>
          </a:p>
        </p:txBody>
      </p:sp>
    </p:spTree>
    <p:extLst>
      <p:ext uri="{BB962C8B-B14F-4D97-AF65-F5344CB8AC3E}">
        <p14:creationId xmlns:p14="http://schemas.microsoft.com/office/powerpoint/2010/main" val="35307312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other things also included circumcision!</a:t>
            </a:r>
          </a:p>
        </p:txBody>
      </p:sp>
      <p:sp>
        <p:nvSpPr>
          <p:cNvPr id="4" name="Slide Number Placeholder 3"/>
          <p:cNvSpPr>
            <a:spLocks noGrp="1"/>
          </p:cNvSpPr>
          <p:nvPr>
            <p:ph type="sldNum" sz="quarter" idx="5"/>
          </p:nvPr>
        </p:nvSpPr>
        <p:spPr/>
        <p:txBody>
          <a:bodyPr/>
          <a:lstStyle/>
          <a:p>
            <a:pPr>
              <a:defRPr/>
            </a:pPr>
            <a:fld id="{F68C1D61-72BF-4B59-B56A-F555584B7CCC}" type="slidenum">
              <a:rPr lang="en-GB" smtClean="0"/>
              <a:pPr>
                <a:defRPr/>
              </a:pPr>
              <a:t>78</a:t>
            </a:fld>
            <a:endParaRPr lang="en-GB" dirty="0"/>
          </a:p>
        </p:txBody>
      </p:sp>
    </p:spTree>
    <p:extLst>
      <p:ext uri="{BB962C8B-B14F-4D97-AF65-F5344CB8AC3E}">
        <p14:creationId xmlns:p14="http://schemas.microsoft.com/office/powerpoint/2010/main" val="3189757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was basically a bribe and effectively threw Deuteronomy 14 in the bin.  The only thing you weren’t allowed to do was eat the flesh of animals offered to other gods.</a:t>
            </a:r>
          </a:p>
        </p:txBody>
      </p:sp>
      <p:sp>
        <p:nvSpPr>
          <p:cNvPr id="4" name="Slide Number Placeholder 3"/>
          <p:cNvSpPr>
            <a:spLocks noGrp="1"/>
          </p:cNvSpPr>
          <p:nvPr>
            <p:ph type="sldNum" sz="quarter" idx="5"/>
          </p:nvPr>
        </p:nvSpPr>
        <p:spPr/>
        <p:txBody>
          <a:bodyPr/>
          <a:lstStyle/>
          <a:p>
            <a:pPr>
              <a:defRPr/>
            </a:pPr>
            <a:fld id="{F68C1D61-72BF-4B59-B56A-F555584B7CCC}" type="slidenum">
              <a:rPr lang="en-GB" smtClean="0"/>
              <a:pPr>
                <a:defRPr/>
              </a:pPr>
              <a:t>79</a:t>
            </a:fld>
            <a:endParaRPr lang="en-GB" dirty="0"/>
          </a:p>
        </p:txBody>
      </p:sp>
    </p:spTree>
    <p:extLst>
      <p:ext uri="{BB962C8B-B14F-4D97-AF65-F5344CB8AC3E}">
        <p14:creationId xmlns:p14="http://schemas.microsoft.com/office/powerpoint/2010/main" val="608421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dirty="0"/>
              <a:t>There were regular fast days when Christianity started usually Wednesdays and Fridays (at this time Jews often fasted on Monday and Thursdays)</a:t>
            </a:r>
          </a:p>
          <a:p>
            <a:r>
              <a:rPr lang="en-GB" sz="1700" dirty="0"/>
              <a:t> </a:t>
            </a:r>
          </a:p>
          <a:p>
            <a:r>
              <a:rPr lang="en-GB" sz="1700" dirty="0"/>
              <a:t>What was a “Fast”?  You had one meal a day, usually in the evening.  NO Wine NO Meat at that meal.</a:t>
            </a:r>
          </a:p>
          <a:p>
            <a:r>
              <a:rPr lang="en-GB" sz="1700" dirty="0"/>
              <a:t> </a:t>
            </a:r>
          </a:p>
          <a:p>
            <a:r>
              <a:rPr lang="en-GB" sz="1700" dirty="0"/>
              <a:t>The number of Fast days grew.  Lent, the period of 40 days before Easter, became a time when congregations were urged to fast.  </a:t>
            </a:r>
          </a:p>
          <a:p>
            <a:r>
              <a:rPr lang="en-GB" sz="1700" dirty="0"/>
              <a:t> </a:t>
            </a:r>
          </a:p>
          <a:p>
            <a:r>
              <a:rPr lang="en-GB" sz="1700" dirty="0"/>
              <a:t>Over the centuries the ban on meat stayed, but it was generally agreed that fish were not meat as they were cold-blooded.  So, you could eat fish on a fast day.  Wednesdays stopped being fast days for most Christians.  Fridays stayed as a fast day.  Why?  Because Jesus died on a Friday.</a:t>
            </a:r>
          </a:p>
          <a:p>
            <a:r>
              <a:rPr lang="en-GB" sz="1700" dirty="0"/>
              <a:t> </a:t>
            </a:r>
          </a:p>
          <a:p>
            <a:r>
              <a:rPr lang="en-GB" sz="1700" dirty="0"/>
              <a:t>Although most Christians have stopped fasting the “Fish on Friday” has permeated throughout western culture.  To the extent that the Filet-o-Fish was introduced by McDonalds when they noticed sales dipping on Fridays, because in strongly Catholic areas people wouldn’t eat meat.</a:t>
            </a:r>
          </a:p>
          <a:p>
            <a:endParaRPr lang="en-GB" dirty="0"/>
          </a:p>
        </p:txBody>
      </p:sp>
      <p:sp>
        <p:nvSpPr>
          <p:cNvPr id="4" name="Slide Number Placeholder 3"/>
          <p:cNvSpPr>
            <a:spLocks noGrp="1"/>
          </p:cNvSpPr>
          <p:nvPr>
            <p:ph type="sldNum" sz="quarter" idx="5"/>
          </p:nvPr>
        </p:nvSpPr>
        <p:spPr/>
        <p:txBody>
          <a:bodyPr/>
          <a:lstStyle/>
          <a:p>
            <a:pPr>
              <a:defRPr/>
            </a:pPr>
            <a:fld id="{F68C1D61-72BF-4B59-B56A-F555584B7CCC}" type="slidenum">
              <a:rPr lang="en-GB" smtClean="0"/>
              <a:pPr>
                <a:defRPr/>
              </a:pPr>
              <a:t>80</a:t>
            </a:fld>
            <a:endParaRPr lang="en-GB" dirty="0"/>
          </a:p>
        </p:txBody>
      </p:sp>
    </p:spTree>
    <p:extLst>
      <p:ext uri="{BB962C8B-B14F-4D97-AF65-F5344CB8AC3E}">
        <p14:creationId xmlns:p14="http://schemas.microsoft.com/office/powerpoint/2010/main" val="14284860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body of research know as Adventist Health studies that is on-going and stretches back to the 1960’s.  Where other diets make claims 7DA can actually back it up.</a:t>
            </a:r>
          </a:p>
          <a:p>
            <a:endParaRPr lang="en-GB" dirty="0"/>
          </a:p>
          <a:p>
            <a:r>
              <a:rPr lang="en-GB" dirty="0"/>
              <a:t>https://en.wikipedia.org/wiki/Adventist_Health_Studies</a:t>
            </a:r>
          </a:p>
          <a:p>
            <a:endParaRPr lang="en-GB" dirty="0"/>
          </a:p>
        </p:txBody>
      </p:sp>
      <p:sp>
        <p:nvSpPr>
          <p:cNvPr id="4" name="Slide Number Placeholder 3"/>
          <p:cNvSpPr>
            <a:spLocks noGrp="1"/>
          </p:cNvSpPr>
          <p:nvPr>
            <p:ph type="sldNum" sz="quarter" idx="5"/>
          </p:nvPr>
        </p:nvSpPr>
        <p:spPr/>
        <p:txBody>
          <a:bodyPr/>
          <a:lstStyle/>
          <a:p>
            <a:pPr>
              <a:defRPr/>
            </a:pPr>
            <a:fld id="{F68C1D61-72BF-4B59-B56A-F555584B7CCC}" type="slidenum">
              <a:rPr lang="en-GB" smtClean="0"/>
              <a:pPr>
                <a:defRPr/>
              </a:pPr>
              <a:t>82</a:t>
            </a:fld>
            <a:endParaRPr lang="en-GB" dirty="0"/>
          </a:p>
        </p:txBody>
      </p:sp>
    </p:spTree>
    <p:extLst>
      <p:ext uri="{BB962C8B-B14F-4D97-AF65-F5344CB8AC3E}">
        <p14:creationId xmlns:p14="http://schemas.microsoft.com/office/powerpoint/2010/main" val="774176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Seventh Day Adventists eat what is recommended that we ALL should eat! </a:t>
            </a:r>
          </a:p>
          <a:p>
            <a:endParaRPr lang="en-GB" dirty="0"/>
          </a:p>
          <a:p>
            <a:r>
              <a:rPr lang="en-GB" dirty="0"/>
              <a:t>Note the absence of chocolate and cream cakes. </a:t>
            </a:r>
          </a:p>
        </p:txBody>
      </p:sp>
      <p:sp>
        <p:nvSpPr>
          <p:cNvPr id="4" name="Slide Number Placeholder 3"/>
          <p:cNvSpPr>
            <a:spLocks noGrp="1"/>
          </p:cNvSpPr>
          <p:nvPr>
            <p:ph type="sldNum" sz="quarter" idx="5"/>
          </p:nvPr>
        </p:nvSpPr>
        <p:spPr/>
        <p:txBody>
          <a:bodyPr/>
          <a:lstStyle/>
          <a:p>
            <a:pPr>
              <a:defRPr/>
            </a:pPr>
            <a:fld id="{F68C1D61-72BF-4B59-B56A-F555584B7CCC}" type="slidenum">
              <a:rPr lang="en-GB" smtClean="0"/>
              <a:pPr>
                <a:defRPr/>
              </a:pPr>
              <a:t>83</a:t>
            </a:fld>
            <a:endParaRPr lang="en-GB" dirty="0"/>
          </a:p>
        </p:txBody>
      </p:sp>
    </p:spTree>
    <p:extLst>
      <p:ext uri="{BB962C8B-B14F-4D97-AF65-F5344CB8AC3E}">
        <p14:creationId xmlns:p14="http://schemas.microsoft.com/office/powerpoint/2010/main" val="32350574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1327617">
              <a:defRPr/>
            </a:pPr>
            <a:r>
              <a:rPr lang="en-GB" dirty="0"/>
              <a:t>https://www.happy.co.uk/media/1392/cultural-planner-2019-online.pdf</a:t>
            </a:r>
          </a:p>
          <a:p>
            <a:endParaRPr lang="en-GB" dirty="0"/>
          </a:p>
          <a:p>
            <a:r>
              <a:rPr lang="en-GB" sz="1700" b="1" dirty="0"/>
              <a:t>Holy Days</a:t>
            </a:r>
            <a:endParaRPr lang="en-GB" sz="1700" dirty="0"/>
          </a:p>
          <a:p>
            <a:r>
              <a:rPr lang="en-GB" sz="1700" b="1" dirty="0"/>
              <a:t>Shrove Tuesday (Mardi Gras = Fat Tuesday)</a:t>
            </a:r>
            <a:endParaRPr lang="en-GB" sz="1700" dirty="0"/>
          </a:p>
          <a:p>
            <a:r>
              <a:rPr lang="en-GB" sz="1700" dirty="0"/>
              <a:t>This is the day before Lent starts.  It was traditionally the day when one be shriven i.e. cleansed by confession, penance and absolution.  In some cultures’ you’d have a big blow out before Lent in the UK e had pancakes.  So Shrove Tuesday became known as Pancake Day.  In Rio de Janeiro and New Orleans and elsewhere people have carnival.  You’d have a fun time before everyone started fasting and giving thing up for lent.</a:t>
            </a:r>
          </a:p>
          <a:p>
            <a:r>
              <a:rPr lang="en-GB" sz="1700" b="1" dirty="0"/>
              <a:t> </a:t>
            </a:r>
            <a:endParaRPr lang="en-GB" sz="1700" dirty="0"/>
          </a:p>
          <a:p>
            <a:r>
              <a:rPr lang="en-GB" sz="1700" b="1" dirty="0"/>
              <a:t>Maundy Thursday</a:t>
            </a:r>
            <a:r>
              <a:rPr lang="en-GB" sz="1700" dirty="0"/>
              <a:t> </a:t>
            </a:r>
          </a:p>
          <a:p>
            <a:r>
              <a:rPr lang="en-GB" sz="1700" dirty="0"/>
              <a:t>Marks the end of Lent, is part of Holy Week, and is immediately before Easter.</a:t>
            </a:r>
          </a:p>
          <a:p>
            <a:r>
              <a:rPr lang="en-GB" sz="1700" dirty="0"/>
              <a:t> </a:t>
            </a:r>
          </a:p>
          <a:p>
            <a:r>
              <a:rPr lang="en-GB" sz="1700" b="1" dirty="0"/>
              <a:t>Easter (Good Friday to Easter Sunday)</a:t>
            </a:r>
            <a:endParaRPr lang="en-GB" sz="1700" dirty="0"/>
          </a:p>
          <a:p>
            <a:r>
              <a:rPr lang="en-GB" sz="1700" dirty="0"/>
              <a:t>Marks the death of Jesus Christ to his resurrection/rebirth.  </a:t>
            </a:r>
          </a:p>
          <a:p>
            <a:r>
              <a:rPr lang="en-GB" sz="1700" dirty="0"/>
              <a:t>Now traditionally celebrated with chocolate and Easter eggs which have no religious significance.</a:t>
            </a:r>
          </a:p>
          <a:p>
            <a:r>
              <a:rPr lang="en-GB" sz="1700" dirty="0"/>
              <a:t> </a:t>
            </a:r>
          </a:p>
          <a:p>
            <a:r>
              <a:rPr lang="en-GB" sz="1700" dirty="0"/>
              <a:t>Easter comes from </a:t>
            </a:r>
            <a:r>
              <a:rPr lang="en-GB" sz="1700" dirty="0" err="1"/>
              <a:t>Eostre</a:t>
            </a:r>
            <a:r>
              <a:rPr lang="en-GB" sz="1700" dirty="0"/>
              <a:t> (pronounced </a:t>
            </a:r>
            <a:r>
              <a:rPr lang="en-GB" sz="1700" dirty="0" err="1"/>
              <a:t>Yo’ster</a:t>
            </a:r>
            <a:r>
              <a:rPr lang="en-GB" sz="1700" dirty="0"/>
              <a:t>), an ancient Anglo-Saxon goddess.  During pagan times an annual spring festival was held in her honour.</a:t>
            </a:r>
          </a:p>
          <a:p>
            <a:r>
              <a:rPr lang="en-GB" sz="1700" dirty="0"/>
              <a:t> </a:t>
            </a:r>
          </a:p>
          <a:p>
            <a:r>
              <a:rPr lang="en-GB" sz="1700" b="1" dirty="0"/>
              <a:t>Christmas</a:t>
            </a:r>
            <a:endParaRPr lang="en-GB" sz="1700" dirty="0"/>
          </a:p>
          <a:p>
            <a:r>
              <a:rPr lang="en-GB" sz="1700" dirty="0"/>
              <a:t>Celebrates the birth of Jesus Christ and is celebrated with presents and in less fruitful times as a period of indulgence. </a:t>
            </a:r>
          </a:p>
          <a:p>
            <a:r>
              <a:rPr lang="en-GB" sz="1700" dirty="0"/>
              <a:t> </a:t>
            </a:r>
          </a:p>
          <a:p>
            <a:r>
              <a:rPr lang="en-GB" sz="1700" dirty="0"/>
              <a:t>No-one knows exactly when Jesus Christ was born.  The date corresponds to an old Roman celebration of Sol Invictus.  Sol Invictus was popular god amongst Roman soldiers from 274 AD to 387 AD.  As Christianity became the official religion of the empire Jesus began to be identified with/as Sol Invictus and the church adopted the 25</a:t>
            </a:r>
            <a:r>
              <a:rPr lang="en-GB" sz="1700" baseline="30000" dirty="0"/>
              <a:t>th</a:t>
            </a:r>
            <a:r>
              <a:rPr lang="en-GB" sz="1700" dirty="0"/>
              <a:t> December as his birthday.</a:t>
            </a:r>
          </a:p>
          <a:p>
            <a:endParaRPr lang="en-GB" dirty="0"/>
          </a:p>
        </p:txBody>
      </p:sp>
      <p:sp>
        <p:nvSpPr>
          <p:cNvPr id="4" name="Slide Number Placeholder 3"/>
          <p:cNvSpPr>
            <a:spLocks noGrp="1"/>
          </p:cNvSpPr>
          <p:nvPr>
            <p:ph type="sldNum" sz="quarter" idx="5"/>
          </p:nvPr>
        </p:nvSpPr>
        <p:spPr/>
        <p:txBody>
          <a:bodyPr/>
          <a:lstStyle/>
          <a:p>
            <a:pPr>
              <a:defRPr/>
            </a:pPr>
            <a:fld id="{F68C1D61-72BF-4B59-B56A-F555584B7CCC}" type="slidenum">
              <a:rPr lang="en-GB" smtClean="0"/>
              <a:pPr>
                <a:defRPr/>
              </a:pPr>
              <a:t>84</a:t>
            </a:fld>
            <a:endParaRPr lang="en-GB" dirty="0"/>
          </a:p>
        </p:txBody>
      </p:sp>
    </p:spTree>
    <p:extLst>
      <p:ext uri="{BB962C8B-B14F-4D97-AF65-F5344CB8AC3E}">
        <p14:creationId xmlns:p14="http://schemas.microsoft.com/office/powerpoint/2010/main" val="323575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F68C1D61-72BF-4B59-B56A-F555584B7CCC}" type="slidenum">
              <a:rPr lang="en-GB" smtClean="0"/>
              <a:pPr>
                <a:defRPr/>
              </a:pPr>
              <a:t>87</a:t>
            </a:fld>
            <a:endParaRPr lang="en-GB" dirty="0"/>
          </a:p>
        </p:txBody>
      </p:sp>
    </p:spTree>
    <p:extLst>
      <p:ext uri="{BB962C8B-B14F-4D97-AF65-F5344CB8AC3E}">
        <p14:creationId xmlns:p14="http://schemas.microsoft.com/office/powerpoint/2010/main" val="32667754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Century Gothic" panose="020B0502020202020204" pitchFamily="34" charset="0"/>
              </a:rPr>
              <a:t>Any feedback from the course will be included in a tweaked version on the USB Stick you will </a:t>
            </a:r>
            <a:r>
              <a:rPr lang="en-GB">
                <a:latin typeface="Century Gothic" panose="020B0502020202020204" pitchFamily="34" charset="0"/>
              </a:rPr>
              <a:t>get next week.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8C1D61-72BF-4B59-B56A-F555584B7CCC}" type="slidenum">
              <a:rPr kumimoji="0" lang="en-GB" sz="17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GB" sz="17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7376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symbols are: Judaism, Christianity, Islam, Baha’i Faith, Hinduism, Taoism, Buddhism, Sikhism, Slavic neopaganism, Celtic polytheism, Heathenism (German paganism), Semitic neopaganism, Wicca, </a:t>
            </a:r>
            <a:r>
              <a:rPr lang="en-GB" dirty="0" err="1"/>
              <a:t>Kemetism</a:t>
            </a:r>
            <a:r>
              <a:rPr lang="en-GB" dirty="0"/>
              <a:t> (Egyptian paganism), Hellenism (Greek paganism), Italo-Roman neopaganism.</a:t>
            </a:r>
          </a:p>
          <a:p>
            <a:endParaRPr lang="en-GB" dirty="0"/>
          </a:p>
          <a:p>
            <a:r>
              <a:rPr lang="en-GB" dirty="0"/>
              <a:t>We are concentrating on the first 7 categories and have plucked Jains and Rastafarians from the Other Religion category for the purposes of this training session as the religions we feel you are most likely to come into contact with that also have specific dietary requirements.</a:t>
            </a:r>
          </a:p>
          <a:p>
            <a:endParaRPr lang="en-GB" dirty="0"/>
          </a:p>
          <a:p>
            <a:r>
              <a:rPr lang="en-GB" dirty="0"/>
              <a:t>We do not know their exact numbers for Jains and </a:t>
            </a:r>
            <a:r>
              <a:rPr lang="en-GB" dirty="0" err="1"/>
              <a:t>Rastafariansim</a:t>
            </a:r>
            <a:r>
              <a:rPr lang="en-GB" dirty="0"/>
              <a:t> as their details are not collected as part of the census</a:t>
            </a:r>
          </a:p>
        </p:txBody>
      </p:sp>
      <p:sp>
        <p:nvSpPr>
          <p:cNvPr id="4" name="Slide Number Placeholder 3"/>
          <p:cNvSpPr>
            <a:spLocks noGrp="1"/>
          </p:cNvSpPr>
          <p:nvPr>
            <p:ph type="sldNum" sz="quarter" idx="5"/>
          </p:nvPr>
        </p:nvSpPr>
        <p:spPr/>
        <p:txBody>
          <a:bodyPr/>
          <a:lstStyle/>
          <a:p>
            <a:pPr>
              <a:defRPr/>
            </a:pPr>
            <a:fld id="{F68C1D61-72BF-4B59-B56A-F555584B7CCC}" type="slidenum">
              <a:rPr lang="en-GB" smtClean="0"/>
              <a:pPr>
                <a:defRPr/>
              </a:pPr>
              <a:t>8</a:t>
            </a:fld>
            <a:endParaRPr lang="en-GB" dirty="0"/>
          </a:p>
        </p:txBody>
      </p:sp>
    </p:spTree>
    <p:extLst>
      <p:ext uri="{BB962C8B-B14F-4D97-AF65-F5344CB8AC3E}">
        <p14:creationId xmlns:p14="http://schemas.microsoft.com/office/powerpoint/2010/main" val="571277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Christianity looks very healthy, but the Tearfund Survey in 2007 found that only 7% of the UK population felt they were practising Christians.  66% of the population (32..2 million) felt that they had no connection with the church.  So many people describe themselves as Christian, despite non-attendance, because the UK culturally is Christian.  The prime minister (Boris Johnson) is a typical example of a non-practising UK Christian, someone who is not a serious adherent to the faith, but nevertheless attends church when necessary.  Jeremy Corbyn, the leader of the opposition, prefers to keep his religious views private, but has stated that he is not an atheist.</a:t>
            </a:r>
          </a:p>
          <a:p>
            <a:endParaRPr lang="en-GB" dirty="0"/>
          </a:p>
          <a:p>
            <a:r>
              <a:rPr lang="en-GB" sz="1700" b="1" dirty="0"/>
              <a:t>Jedi census phenomenon</a:t>
            </a:r>
            <a:endParaRPr lang="en-GB" sz="1700" dirty="0"/>
          </a:p>
          <a:p>
            <a:r>
              <a:rPr lang="en-GB" sz="1700" dirty="0"/>
              <a:t>In the 2001 census, 390,127 individuals (0.7 per cent of total respondents) in England and Wales self-identified as followers of the Jedi faith. This Jedi census phenomenon followed an internet campaign that claimed, incorrectly, that the Jedi belief system would receive official government recognition as a religion if it received enough support in the census.  An email in support of the campaign, quoted by BBC News, invited people to "do it because you love Star Wars ... or just to annoy people". The Office for National Statistics revealed the total figure in a press release entitled "390,000 Jedi there are".</a:t>
            </a:r>
          </a:p>
          <a:p>
            <a:endParaRPr lang="en-GB" dirty="0"/>
          </a:p>
        </p:txBody>
      </p:sp>
      <p:sp>
        <p:nvSpPr>
          <p:cNvPr id="4" name="Slide Number Placeholder 3"/>
          <p:cNvSpPr>
            <a:spLocks noGrp="1"/>
          </p:cNvSpPr>
          <p:nvPr>
            <p:ph type="sldNum" sz="quarter" idx="5"/>
          </p:nvPr>
        </p:nvSpPr>
        <p:spPr/>
        <p:txBody>
          <a:bodyPr/>
          <a:lstStyle/>
          <a:p>
            <a:pPr>
              <a:defRPr/>
            </a:pPr>
            <a:fld id="{F68C1D61-72BF-4B59-B56A-F555584B7CCC}" type="slidenum">
              <a:rPr lang="en-GB" smtClean="0"/>
              <a:pPr>
                <a:defRPr/>
              </a:pPr>
              <a:t>9</a:t>
            </a:fld>
            <a:endParaRPr lang="en-GB" dirty="0"/>
          </a:p>
        </p:txBody>
      </p:sp>
    </p:spTree>
    <p:extLst>
      <p:ext uri="{BB962C8B-B14F-4D97-AF65-F5344CB8AC3E}">
        <p14:creationId xmlns:p14="http://schemas.microsoft.com/office/powerpoint/2010/main" val="4126522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it was first built in 1849 had regular congregations of 1,000.  Now only 12 people attend regularly.</a:t>
            </a:r>
          </a:p>
        </p:txBody>
      </p:sp>
      <p:sp>
        <p:nvSpPr>
          <p:cNvPr id="4" name="Slide Number Placeholder 3"/>
          <p:cNvSpPr>
            <a:spLocks noGrp="1"/>
          </p:cNvSpPr>
          <p:nvPr>
            <p:ph type="sldNum" sz="quarter" idx="5"/>
          </p:nvPr>
        </p:nvSpPr>
        <p:spPr/>
        <p:txBody>
          <a:bodyPr/>
          <a:lstStyle/>
          <a:p>
            <a:pPr>
              <a:defRPr/>
            </a:pPr>
            <a:fld id="{F68C1D61-72BF-4B59-B56A-F555584B7CCC}" type="slidenum">
              <a:rPr lang="en-GB" smtClean="0"/>
              <a:pPr>
                <a:defRPr/>
              </a:pPr>
              <a:t>10</a:t>
            </a:fld>
            <a:endParaRPr lang="en-GB" dirty="0"/>
          </a:p>
        </p:txBody>
      </p:sp>
    </p:spTree>
    <p:extLst>
      <p:ext uri="{BB962C8B-B14F-4D97-AF65-F5344CB8AC3E}">
        <p14:creationId xmlns:p14="http://schemas.microsoft.com/office/powerpoint/2010/main" val="3090041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photo shows St Mary’s Church in Cable Street, this photo is of worshippers at Friday midday prayers outside a mosque in Spitalfields.  Both places of worship are in East London.</a:t>
            </a:r>
          </a:p>
          <a:p>
            <a:endParaRPr lang="en-GB" dirty="0"/>
          </a:p>
          <a:p>
            <a:r>
              <a:rPr lang="en-GB" dirty="0"/>
              <a:t>The mosque was only built with space for 100 inside, so everyone else has to pray outside.</a:t>
            </a:r>
          </a:p>
          <a:p>
            <a:endParaRPr lang="en-GB" dirty="0"/>
          </a:p>
          <a:p>
            <a:r>
              <a:rPr lang="en-GB" dirty="0"/>
              <a:t>It is a regular feature of migrant groups to attend a place of worship in a new country.  Look at the increase in congregations at Catholic churches when Polish and Latvian people first came to the UK in large numbers in 2007 onwards.</a:t>
            </a:r>
          </a:p>
        </p:txBody>
      </p:sp>
      <p:sp>
        <p:nvSpPr>
          <p:cNvPr id="4" name="Slide Number Placeholder 3"/>
          <p:cNvSpPr>
            <a:spLocks noGrp="1"/>
          </p:cNvSpPr>
          <p:nvPr>
            <p:ph type="sldNum" sz="quarter" idx="5"/>
          </p:nvPr>
        </p:nvSpPr>
        <p:spPr/>
        <p:txBody>
          <a:bodyPr/>
          <a:lstStyle/>
          <a:p>
            <a:pPr>
              <a:defRPr/>
            </a:pPr>
            <a:fld id="{F68C1D61-72BF-4B59-B56A-F555584B7CCC}" type="slidenum">
              <a:rPr lang="en-GB" smtClean="0"/>
              <a:pPr>
                <a:defRPr/>
              </a:pPr>
              <a:t>11</a:t>
            </a:fld>
            <a:endParaRPr lang="en-GB" dirty="0"/>
          </a:p>
        </p:txBody>
      </p:sp>
    </p:spTree>
    <p:extLst>
      <p:ext uri="{BB962C8B-B14F-4D97-AF65-F5344CB8AC3E}">
        <p14:creationId xmlns:p14="http://schemas.microsoft.com/office/powerpoint/2010/main" val="1711383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F68C1D61-72BF-4B59-B56A-F555584B7CCC}" type="slidenum">
              <a:rPr lang="en-GB" smtClean="0"/>
              <a:pPr>
                <a:defRPr/>
              </a:pPr>
              <a:t>12</a:t>
            </a:fld>
            <a:endParaRPr lang="en-GB" dirty="0"/>
          </a:p>
        </p:txBody>
      </p:sp>
    </p:spTree>
    <p:extLst>
      <p:ext uri="{BB962C8B-B14F-4D97-AF65-F5344CB8AC3E}">
        <p14:creationId xmlns:p14="http://schemas.microsoft.com/office/powerpoint/2010/main" val="854680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8C1D61-72BF-4B59-B56A-F555584B7CCC}" type="slidenum">
              <a:rPr kumimoji="0" lang="en-GB" sz="17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7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8453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714375" y="2889250"/>
            <a:ext cx="2595563" cy="254000"/>
          </a:xfrm>
          <a:prstGeom prst="rect">
            <a:avLst/>
          </a:prstGeom>
          <a:solidFill>
            <a:schemeClr val="bg1">
              <a:lumMod val="8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auto">
              <a:spcBef>
                <a:spcPts val="0"/>
              </a:spcBef>
              <a:spcAft>
                <a:spcPts val="0"/>
              </a:spcAft>
              <a:defRPr/>
            </a:pPr>
            <a:endParaRPr lang="en-GB" dirty="0">
              <a:latin typeface="+mn-lt"/>
              <a:cs typeface="+mn-cs"/>
            </a:endParaRPr>
          </a:p>
        </p:txBody>
      </p:sp>
      <p:sp>
        <p:nvSpPr>
          <p:cNvPr id="6" name="Rectangle 9"/>
          <p:cNvSpPr>
            <a:spLocks noChangeArrowheads="1"/>
          </p:cNvSpPr>
          <p:nvPr userDrawn="1"/>
        </p:nvSpPr>
        <p:spPr bwMode="auto">
          <a:xfrm>
            <a:off x="3309938" y="2889250"/>
            <a:ext cx="2595563" cy="254000"/>
          </a:xfrm>
          <a:prstGeom prst="rect">
            <a:avLst/>
          </a:prstGeom>
          <a:solidFill>
            <a:srgbClr val="FF33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auto">
              <a:spcBef>
                <a:spcPts val="0"/>
              </a:spcBef>
              <a:spcAft>
                <a:spcPts val="0"/>
              </a:spcAft>
              <a:defRPr/>
            </a:pPr>
            <a:endParaRPr lang="en-GB" dirty="0">
              <a:latin typeface="+mn-lt"/>
              <a:cs typeface="+mn-cs"/>
            </a:endParaRPr>
          </a:p>
        </p:txBody>
      </p:sp>
      <p:sp>
        <p:nvSpPr>
          <p:cNvPr id="7" name="Rectangle 10"/>
          <p:cNvSpPr>
            <a:spLocks noChangeArrowheads="1"/>
          </p:cNvSpPr>
          <p:nvPr userDrawn="1"/>
        </p:nvSpPr>
        <p:spPr bwMode="auto">
          <a:xfrm>
            <a:off x="5905500" y="2889250"/>
            <a:ext cx="2595563" cy="254000"/>
          </a:xfrm>
          <a:prstGeom prst="rect">
            <a:avLst/>
          </a:prstGeom>
          <a:solidFill>
            <a:schemeClr val="tx1">
              <a:lumMod val="65000"/>
              <a:lumOff val="3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auto">
              <a:spcBef>
                <a:spcPts val="0"/>
              </a:spcBef>
              <a:spcAft>
                <a:spcPts val="0"/>
              </a:spcAft>
              <a:defRPr/>
            </a:pPr>
            <a:endParaRPr lang="en-GB" dirty="0">
              <a:latin typeface="+mn-lt"/>
              <a:cs typeface="+mn-cs"/>
            </a:endParaRPr>
          </a:p>
        </p:txBody>
      </p:sp>
      <p:sp>
        <p:nvSpPr>
          <p:cNvPr id="193538" name="Rectangle 2"/>
          <p:cNvSpPr>
            <a:spLocks noGrp="1" noChangeArrowheads="1"/>
          </p:cNvSpPr>
          <p:nvPr>
            <p:ph type="ctrTitle"/>
          </p:nvPr>
        </p:nvSpPr>
        <p:spPr>
          <a:xfrm>
            <a:off x="714348" y="928670"/>
            <a:ext cx="7772400" cy="2127250"/>
          </a:xfrm>
        </p:spPr>
        <p:txBody>
          <a:bodyPr/>
          <a:lstStyle>
            <a:lvl1pPr algn="ctr">
              <a:defRPr sz="5200" b="1">
                <a:solidFill>
                  <a:schemeClr val="tx1">
                    <a:lumMod val="65000"/>
                    <a:lumOff val="35000"/>
                  </a:schemeClr>
                </a:solidFill>
                <a:latin typeface="Century Gothic" pitchFamily="34" charset="0"/>
              </a:defRPr>
            </a:lvl1pPr>
          </a:lstStyle>
          <a:p>
            <a:r>
              <a:rPr lang="en-US"/>
              <a:t>Click to edit Master title style</a:t>
            </a:r>
            <a:endParaRPr lang="en-US" dirty="0"/>
          </a:p>
        </p:txBody>
      </p:sp>
      <p:sp>
        <p:nvSpPr>
          <p:cNvPr id="193539"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solidFill>
                  <a:schemeClr val="tx1"/>
                </a:solidFill>
                <a:latin typeface="Century Gothic" pitchFamily="34" charset="0"/>
              </a:defRPr>
            </a:lvl1pPr>
          </a:lstStyle>
          <a:p>
            <a:r>
              <a:rPr lang="en-US"/>
              <a:t>Click to edit Master subtitle style</a:t>
            </a:r>
            <a:endParaRPr lang="en-US" dirty="0"/>
          </a:p>
        </p:txBody>
      </p:sp>
      <p:sp>
        <p:nvSpPr>
          <p:cNvPr id="9" name="Rectangle 4"/>
          <p:cNvSpPr>
            <a:spLocks noGrp="1" noChangeArrowheads="1"/>
          </p:cNvSpPr>
          <p:nvPr>
            <p:ph type="dt" sz="half" idx="10"/>
          </p:nvPr>
        </p:nvSpPr>
        <p:spPr/>
        <p:txBody>
          <a:bodyPr/>
          <a:lstStyle>
            <a:lvl1pPr>
              <a:defRPr/>
            </a:lvl1pPr>
          </a:lstStyle>
          <a:p>
            <a:pPr>
              <a:defRPr/>
            </a:pPr>
            <a:endParaRPr lang="en-US" dirty="0"/>
          </a:p>
        </p:txBody>
      </p:sp>
      <p:sp>
        <p:nvSpPr>
          <p:cNvPr id="10" name="Rectangle 5"/>
          <p:cNvSpPr>
            <a:spLocks noGrp="1" noChangeArrowheads="1"/>
          </p:cNvSpPr>
          <p:nvPr>
            <p:ph type="ftr" sz="quarter" idx="11"/>
          </p:nvPr>
        </p:nvSpPr>
        <p:spPr/>
        <p:txBody>
          <a:bodyPr/>
          <a:lstStyle>
            <a:lvl1pPr>
              <a:defRPr/>
            </a:lvl1pPr>
          </a:lstStyle>
          <a:p>
            <a:pPr>
              <a:defRPr/>
            </a:pPr>
            <a:endParaRPr lang="en-US" dirty="0"/>
          </a:p>
        </p:txBody>
      </p:sp>
      <p:sp>
        <p:nvSpPr>
          <p:cNvPr id="11" name="Rectangle 6"/>
          <p:cNvSpPr>
            <a:spLocks noGrp="1" noChangeArrowheads="1"/>
          </p:cNvSpPr>
          <p:nvPr>
            <p:ph type="sldNum" sz="quarter" idx="12"/>
          </p:nvPr>
        </p:nvSpPr>
        <p:spPr/>
        <p:txBody>
          <a:bodyPr/>
          <a:lstStyle>
            <a:lvl1pPr>
              <a:defRPr/>
            </a:lvl1pPr>
          </a:lstStyle>
          <a:p>
            <a:pPr>
              <a:defRPr/>
            </a:pPr>
            <a:fld id="{9CC18033-F392-4581-A3DE-23E3D25397C5}" type="slidenum">
              <a:rPr lang="en-US"/>
              <a:pPr>
                <a:defRPr/>
              </a:pPr>
              <a:t>‹#›</a:t>
            </a:fld>
            <a:endParaRPr lang="en-US" dirty="0"/>
          </a:p>
        </p:txBody>
      </p:sp>
      <p:pic>
        <p:nvPicPr>
          <p:cNvPr id="12" name="Picture 11" descr="C:\Users\Kaan\AppData\Local\Microsoft\Windows\Temporary Internet Files\Content.Outlook\JCLLNTJY\ChallengeLogo (3).png"/>
          <p:cNvPicPr/>
          <p:nvPr userDrawn="1"/>
        </p:nvPicPr>
        <p:blipFill>
          <a:blip r:embed="rId2" cstate="print"/>
          <a:srcRect/>
          <a:stretch>
            <a:fillRect/>
          </a:stretch>
        </p:blipFill>
        <p:spPr bwMode="auto">
          <a:xfrm>
            <a:off x="467544" y="0"/>
            <a:ext cx="816522" cy="100899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43B92C41-0F85-45E0-B3DC-9AAE49DBFFB0}" type="datetimeFigureOut">
              <a:rPr lang="en-US"/>
              <a:pPr>
                <a:defRPr/>
              </a:pPr>
              <a:t>10/9/2019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1F8E8FF1-FC94-410B-A79C-E99F12F03628}"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2890257-5B3C-4829-8BAA-309FD9399B2F}" type="datetimeFigureOut">
              <a:rPr lang="en-US"/>
              <a:pPr>
                <a:defRPr/>
              </a:pPr>
              <a:t>10/9/2019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6CB16800-6E1F-4ECE-9E3A-A32FF098E528}"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p:txBody>
      </p:sp>
      <p:sp>
        <p:nvSpPr>
          <p:cNvPr id="4" name="Date Placeholder 3"/>
          <p:cNvSpPr>
            <a:spLocks noGrp="1"/>
          </p:cNvSpPr>
          <p:nvPr>
            <p:ph type="dt" sz="half" idx="10"/>
          </p:nvPr>
        </p:nvSpPr>
        <p:spPr/>
        <p:txBody>
          <a:bodyPr/>
          <a:lstStyle>
            <a:lvl1pPr>
              <a:defRPr/>
            </a:lvl1pPr>
          </a:lstStyle>
          <a:p>
            <a:pPr>
              <a:defRPr/>
            </a:pPr>
            <a:fld id="{D2FADF20-D925-42B0-87F7-186C8152102F}" type="datetimeFigureOut">
              <a:rPr lang="en-US"/>
              <a:pPr>
                <a:defRPr/>
              </a:pPr>
              <a:t>10/9/2019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3AE54964-9A9F-4E82-B919-80D47ECE33FB}" type="slidenum">
              <a:rPr lang="en-GB"/>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7776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9471F7C-D857-4664-8B7D-13452CAC89F6}" type="datetimeFigureOut">
              <a:rPr lang="en-US" smtClean="0"/>
              <a:pPr/>
              <a:t>10/9/2019</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BE2690-A646-4AEF-9AC7-916CF055E266}" type="slidenum">
              <a:rPr lang="en-GB" smtClean="0"/>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9471F7C-D857-4664-8B7D-13452CAC89F6}" type="datetimeFigureOut">
              <a:rPr lang="en-US" smtClean="0"/>
              <a:pPr/>
              <a:t>10/9/2019</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BE2690-A646-4AEF-9AC7-916CF055E266}" type="slidenum">
              <a:rPr lang="en-GB" smtClean="0"/>
              <a:pPr/>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9471F7C-D857-4664-8B7D-13452CAC89F6}" type="datetimeFigureOut">
              <a:rPr lang="en-US" smtClean="0"/>
              <a:pPr/>
              <a:t>10/9/2019</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BE2690-A646-4AEF-9AC7-916CF055E266}" type="slidenum">
              <a:rPr lang="en-GB" smtClean="0"/>
              <a:pPr/>
              <a:t>‹#›</a:t>
            </a:fld>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9471F7C-D857-4664-8B7D-13452CAC89F6}" type="datetimeFigureOut">
              <a:rPr lang="en-US" smtClean="0"/>
              <a:pPr/>
              <a:t>10/9/2019</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BE2690-A646-4AEF-9AC7-916CF055E266}" type="slidenum">
              <a:rPr lang="en-GB" smtClean="0"/>
              <a:pPr/>
              <a:t>‹#›</a:t>
            </a:fld>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9471F7C-D857-4664-8B7D-13452CAC89F6}" type="datetimeFigureOut">
              <a:rPr lang="en-US" smtClean="0"/>
              <a:pPr/>
              <a:t>10/9/2019</a:t>
            </a:fld>
            <a:endParaRPr lang="en-GB"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2BE2690-A646-4AEF-9AC7-916CF055E266}" type="slidenum">
              <a:rPr lang="en-GB" smtClean="0"/>
              <a:pPr/>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9471F7C-D857-4664-8B7D-13452CAC89F6}" type="datetimeFigureOut">
              <a:rPr lang="en-US" smtClean="0"/>
              <a:pPr/>
              <a:t>10/9/2019</a:t>
            </a:fld>
            <a:endParaRPr lang="en-GB"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2BE2690-A646-4AEF-9AC7-916CF055E266}"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85852" y="0"/>
            <a:ext cx="7426028" cy="1143000"/>
          </a:xfrm>
        </p:spPr>
        <p:txBody>
          <a:bodyPr/>
          <a:lstStyle>
            <a:lvl1pPr algn="l">
              <a:defRPr sz="4000"/>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p:txBody>
      </p:sp>
      <p:sp>
        <p:nvSpPr>
          <p:cNvPr id="4" name="Date Placeholder 3"/>
          <p:cNvSpPr>
            <a:spLocks noGrp="1"/>
          </p:cNvSpPr>
          <p:nvPr>
            <p:ph type="dt" sz="half" idx="10"/>
          </p:nvPr>
        </p:nvSpPr>
        <p:spPr/>
        <p:txBody>
          <a:bodyPr/>
          <a:lstStyle>
            <a:lvl1pPr>
              <a:defRPr/>
            </a:lvl1pPr>
          </a:lstStyle>
          <a:p>
            <a:pPr>
              <a:defRPr/>
            </a:pPr>
            <a:fld id="{875D42A3-AD0E-438D-9985-345115887680}" type="datetimeFigureOut">
              <a:rPr lang="en-US"/>
              <a:pPr>
                <a:defRPr/>
              </a:pPr>
              <a:t>10/9/2019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725C4889-6C6E-49F4-BB97-152EDA2F4D67}" type="slidenum">
              <a:rPr lang="en-GB"/>
              <a:pPr>
                <a:defRPr/>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9471F7C-D857-4664-8B7D-13452CAC89F6}" type="datetimeFigureOut">
              <a:rPr lang="en-US" smtClean="0"/>
              <a:pPr/>
              <a:t>10/9/2019</a:t>
            </a:fld>
            <a:endParaRPr lang="en-GB"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2BE2690-A646-4AEF-9AC7-916CF055E266}" type="slidenum">
              <a:rPr lang="en-GB" smtClean="0"/>
              <a:pPr/>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9471F7C-D857-4664-8B7D-13452CAC89F6}" type="datetimeFigureOut">
              <a:rPr lang="en-US" smtClean="0"/>
              <a:pPr/>
              <a:t>10/9/2019</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BE2690-A646-4AEF-9AC7-916CF055E266}" type="slidenum">
              <a:rPr lang="en-GB" smtClean="0"/>
              <a:pPr/>
              <a:t>‹#›</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9471F7C-D857-4664-8B7D-13452CAC89F6}" type="datetimeFigureOut">
              <a:rPr lang="en-US" smtClean="0"/>
              <a:pPr/>
              <a:t>10/9/2019</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BE2690-A646-4AEF-9AC7-916CF055E266}" type="slidenum">
              <a:rPr lang="en-GB" smtClean="0"/>
              <a:pPr/>
              <a:t>‹#›</a:t>
            </a:fld>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9471F7C-D857-4664-8B7D-13452CAC89F6}" type="datetimeFigureOut">
              <a:rPr lang="en-US" smtClean="0"/>
              <a:pPr/>
              <a:t>10/9/2019</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BE2690-A646-4AEF-9AC7-916CF055E266}" type="slidenum">
              <a:rPr lang="en-GB" smtClean="0"/>
              <a:pPr/>
              <a:t>‹#›</a:t>
            </a:fld>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9471F7C-D857-4664-8B7D-13452CAC89F6}" type="datetimeFigureOut">
              <a:rPr lang="en-US" smtClean="0"/>
              <a:pPr/>
              <a:t>10/9/2019</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BE2690-A646-4AEF-9AC7-916CF055E266}" type="slidenum">
              <a:rPr lang="en-GB" smtClean="0"/>
              <a:pPr/>
              <a:t>‹#›</a:t>
            </a:fld>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714375" y="2889250"/>
            <a:ext cx="2595563" cy="254000"/>
          </a:xfrm>
          <a:prstGeom prst="rect">
            <a:avLst/>
          </a:prstGeom>
          <a:solidFill>
            <a:schemeClr val="bg1">
              <a:lumMod val="8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auto">
              <a:spcBef>
                <a:spcPts val="0"/>
              </a:spcBef>
              <a:spcAft>
                <a:spcPts val="0"/>
              </a:spcAft>
              <a:defRPr/>
            </a:pPr>
            <a:endParaRPr lang="en-GB">
              <a:latin typeface="+mn-lt"/>
              <a:cs typeface="+mn-cs"/>
            </a:endParaRPr>
          </a:p>
        </p:txBody>
      </p:sp>
      <p:sp>
        <p:nvSpPr>
          <p:cNvPr id="6" name="Rectangle 9"/>
          <p:cNvSpPr>
            <a:spLocks noChangeArrowheads="1"/>
          </p:cNvSpPr>
          <p:nvPr userDrawn="1"/>
        </p:nvSpPr>
        <p:spPr bwMode="auto">
          <a:xfrm>
            <a:off x="3309938" y="2889250"/>
            <a:ext cx="2595563" cy="254000"/>
          </a:xfrm>
          <a:prstGeom prst="rect">
            <a:avLst/>
          </a:prstGeom>
          <a:solidFill>
            <a:srgbClr val="FF33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auto">
              <a:spcBef>
                <a:spcPts val="0"/>
              </a:spcBef>
              <a:spcAft>
                <a:spcPts val="0"/>
              </a:spcAft>
              <a:defRPr/>
            </a:pPr>
            <a:endParaRPr lang="en-GB">
              <a:latin typeface="+mn-lt"/>
              <a:cs typeface="+mn-cs"/>
            </a:endParaRPr>
          </a:p>
        </p:txBody>
      </p:sp>
      <p:sp>
        <p:nvSpPr>
          <p:cNvPr id="7" name="Rectangle 10"/>
          <p:cNvSpPr>
            <a:spLocks noChangeArrowheads="1"/>
          </p:cNvSpPr>
          <p:nvPr userDrawn="1"/>
        </p:nvSpPr>
        <p:spPr bwMode="auto">
          <a:xfrm>
            <a:off x="5905500" y="2889250"/>
            <a:ext cx="2595563" cy="254000"/>
          </a:xfrm>
          <a:prstGeom prst="rect">
            <a:avLst/>
          </a:prstGeom>
          <a:solidFill>
            <a:schemeClr val="tx1">
              <a:lumMod val="65000"/>
              <a:lumOff val="3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auto">
              <a:spcBef>
                <a:spcPts val="0"/>
              </a:spcBef>
              <a:spcAft>
                <a:spcPts val="0"/>
              </a:spcAft>
              <a:defRPr/>
            </a:pPr>
            <a:endParaRPr lang="en-GB">
              <a:latin typeface="+mn-lt"/>
              <a:cs typeface="+mn-cs"/>
            </a:endParaRPr>
          </a:p>
        </p:txBody>
      </p:sp>
      <p:sp>
        <p:nvSpPr>
          <p:cNvPr id="193538" name="Rectangle 2"/>
          <p:cNvSpPr>
            <a:spLocks noGrp="1" noChangeArrowheads="1"/>
          </p:cNvSpPr>
          <p:nvPr>
            <p:ph type="ctrTitle"/>
          </p:nvPr>
        </p:nvSpPr>
        <p:spPr>
          <a:xfrm>
            <a:off x="714348" y="928670"/>
            <a:ext cx="7772400" cy="2127250"/>
          </a:xfrm>
        </p:spPr>
        <p:txBody>
          <a:bodyPr/>
          <a:lstStyle>
            <a:lvl1pPr algn="ctr">
              <a:defRPr sz="5200" b="1">
                <a:solidFill>
                  <a:schemeClr val="tx1">
                    <a:lumMod val="65000"/>
                    <a:lumOff val="35000"/>
                  </a:schemeClr>
                </a:solidFill>
                <a:latin typeface="Century Gothic" pitchFamily="34" charset="0"/>
              </a:defRPr>
            </a:lvl1pPr>
          </a:lstStyle>
          <a:p>
            <a:r>
              <a:rPr lang="en-US"/>
              <a:t>Click to edit Master title style</a:t>
            </a:r>
            <a:endParaRPr lang="en-US" dirty="0"/>
          </a:p>
        </p:txBody>
      </p:sp>
      <p:sp>
        <p:nvSpPr>
          <p:cNvPr id="193539"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solidFill>
                  <a:schemeClr val="tx1"/>
                </a:solidFill>
                <a:latin typeface="Century Gothic" pitchFamily="34" charset="0"/>
              </a:defRPr>
            </a:lvl1pPr>
          </a:lstStyle>
          <a:p>
            <a:r>
              <a:rPr lang="en-US"/>
              <a:t>Click to edit Master subtitle style</a:t>
            </a:r>
            <a:endParaRPr lang="en-US" dirty="0"/>
          </a:p>
        </p:txBody>
      </p:sp>
      <p:sp>
        <p:nvSpPr>
          <p:cNvPr id="9" name="Rectangle 4"/>
          <p:cNvSpPr>
            <a:spLocks noGrp="1" noChangeArrowheads="1"/>
          </p:cNvSpPr>
          <p:nvPr>
            <p:ph type="dt" sz="half" idx="10"/>
          </p:nvPr>
        </p:nvSpPr>
        <p:spPr/>
        <p:txBody>
          <a:bodyPr/>
          <a:lstStyle>
            <a:lvl1pPr>
              <a:defRPr/>
            </a:lvl1pPr>
          </a:lstStyle>
          <a:p>
            <a:pPr>
              <a:defRPr/>
            </a:pPr>
            <a:endParaRPr lang="en-US"/>
          </a:p>
        </p:txBody>
      </p:sp>
      <p:sp>
        <p:nvSpPr>
          <p:cNvPr id="10" name="Rectangle 5"/>
          <p:cNvSpPr>
            <a:spLocks noGrp="1" noChangeArrowheads="1"/>
          </p:cNvSpPr>
          <p:nvPr>
            <p:ph type="ftr" sz="quarter" idx="11"/>
          </p:nvPr>
        </p:nvSpPr>
        <p:spPr/>
        <p:txBody>
          <a:bodyPr/>
          <a:lstStyle>
            <a:lvl1pPr>
              <a:defRPr/>
            </a:lvl1pPr>
          </a:lstStyle>
          <a:p>
            <a:pPr>
              <a:defRPr/>
            </a:pPr>
            <a:endParaRPr lang="en-US"/>
          </a:p>
        </p:txBody>
      </p:sp>
      <p:sp>
        <p:nvSpPr>
          <p:cNvPr id="11" name="Rectangle 6"/>
          <p:cNvSpPr>
            <a:spLocks noGrp="1" noChangeArrowheads="1"/>
          </p:cNvSpPr>
          <p:nvPr>
            <p:ph type="sldNum" sz="quarter" idx="12"/>
          </p:nvPr>
        </p:nvSpPr>
        <p:spPr/>
        <p:txBody>
          <a:bodyPr/>
          <a:lstStyle>
            <a:lvl1pPr>
              <a:defRPr/>
            </a:lvl1pPr>
          </a:lstStyle>
          <a:p>
            <a:pPr>
              <a:defRPr/>
            </a:pPr>
            <a:fld id="{9CC18033-F392-4581-A3DE-23E3D25397C5}" type="slidenum">
              <a:rPr lang="en-US"/>
              <a:pPr>
                <a:defRPr/>
              </a:pPr>
              <a:t>‹#›</a:t>
            </a:fld>
            <a:endParaRPr lang="en-US"/>
          </a:p>
        </p:txBody>
      </p:sp>
      <p:pic>
        <p:nvPicPr>
          <p:cNvPr id="12" name="Picture 11" descr="C:\Users\Kaan\AppData\Local\Microsoft\Windows\Temporary Internet Files\Content.Outlook\JCLLNTJY\ChallengeLogo (3).png"/>
          <p:cNvPicPr/>
          <p:nvPr userDrawn="1"/>
        </p:nvPicPr>
        <p:blipFill>
          <a:blip r:embed="rId2" cstate="print"/>
          <a:srcRect/>
          <a:stretch>
            <a:fillRect/>
          </a:stretch>
        </p:blipFill>
        <p:spPr bwMode="auto">
          <a:xfrm>
            <a:off x="467544" y="0"/>
            <a:ext cx="816522" cy="1008993"/>
          </a:xfrm>
          <a:prstGeom prst="rect">
            <a:avLst/>
          </a:prstGeom>
          <a:noFill/>
          <a:ln w="9525">
            <a:noFill/>
            <a:miter lim="800000"/>
            <a:headEnd/>
            <a:tailEnd/>
          </a:ln>
        </p:spPr>
      </p:pic>
    </p:spTree>
    <p:extLst>
      <p:ext uri="{BB962C8B-B14F-4D97-AF65-F5344CB8AC3E}">
        <p14:creationId xmlns:p14="http://schemas.microsoft.com/office/powerpoint/2010/main" val="640570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85852" y="0"/>
            <a:ext cx="7426028" cy="1143000"/>
          </a:xfrm>
        </p:spPr>
        <p:txBody>
          <a:bodyPr/>
          <a:lstStyle>
            <a:lvl1pPr algn="l">
              <a:defRPr sz="4000"/>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lvl1pPr>
              <a:defRPr/>
            </a:lvl1pPr>
          </a:lstStyle>
          <a:p>
            <a:pPr>
              <a:defRPr/>
            </a:pPr>
            <a:fld id="{875D42A3-AD0E-438D-9985-345115887680}" type="datetimeFigureOut">
              <a:rPr lang="en-US"/>
              <a:pPr>
                <a:defRPr/>
              </a:pPr>
              <a:t>10/9/2019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25C4889-6C6E-49F4-BB97-152EDA2F4D67}" type="slidenum">
              <a:rPr lang="en-GB"/>
              <a:pPr>
                <a:defRPr/>
              </a:pPr>
              <a:t>‹#›</a:t>
            </a:fld>
            <a:endParaRPr lang="en-GB"/>
          </a:p>
        </p:txBody>
      </p:sp>
    </p:spTree>
    <p:extLst>
      <p:ext uri="{BB962C8B-B14F-4D97-AF65-F5344CB8AC3E}">
        <p14:creationId xmlns:p14="http://schemas.microsoft.com/office/powerpoint/2010/main" val="35766640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714375" y="4286250"/>
            <a:ext cx="7786688" cy="285750"/>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1">
                <a:lumMod val="8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auto">
                <a:spcBef>
                  <a:spcPts val="0"/>
                </a:spcBef>
                <a:spcAft>
                  <a:spcPts val="0"/>
                </a:spcAft>
                <a:defRPr/>
              </a:pPr>
              <a:endParaRPr lang="en-GB">
                <a:latin typeface="+mn-lt"/>
                <a:cs typeface="+mn-cs"/>
              </a:endParaRPr>
            </a:p>
          </p:txBody>
        </p:sp>
        <p:sp>
          <p:nvSpPr>
            <p:cNvPr id="6" name="Rectangle 9"/>
            <p:cNvSpPr>
              <a:spLocks noChangeArrowheads="1"/>
            </p:cNvSpPr>
            <p:nvPr userDrawn="1"/>
          </p:nvSpPr>
          <p:spPr bwMode="auto">
            <a:xfrm>
              <a:off x="1952" y="1680"/>
              <a:ext cx="1808" cy="144"/>
            </a:xfrm>
            <a:prstGeom prst="rect">
              <a:avLst/>
            </a:prstGeom>
            <a:solidFill>
              <a:srgbClr val="FF33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auto">
                <a:spcBef>
                  <a:spcPts val="0"/>
                </a:spcBef>
                <a:spcAft>
                  <a:spcPts val="0"/>
                </a:spcAft>
                <a:defRPr/>
              </a:pPr>
              <a:endParaRPr lang="en-GB">
                <a:latin typeface="+mn-lt"/>
                <a:cs typeface="+mn-cs"/>
              </a:endParaRPr>
            </a:p>
          </p:txBody>
        </p:sp>
        <p:sp>
          <p:nvSpPr>
            <p:cNvPr id="7" name="Rectangle 10"/>
            <p:cNvSpPr>
              <a:spLocks noChangeArrowheads="1"/>
            </p:cNvSpPr>
            <p:nvPr userDrawn="1"/>
          </p:nvSpPr>
          <p:spPr bwMode="auto">
            <a:xfrm>
              <a:off x="3760" y="1680"/>
              <a:ext cx="1808" cy="144"/>
            </a:xfrm>
            <a:prstGeom prst="rect">
              <a:avLst/>
            </a:prstGeom>
            <a:solidFill>
              <a:schemeClr val="tx1">
                <a:lumMod val="65000"/>
                <a:lumOff val="3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auto">
                <a:spcBef>
                  <a:spcPts val="0"/>
                </a:spcBef>
                <a:spcAft>
                  <a:spcPts val="0"/>
                </a:spcAft>
                <a:defRPr/>
              </a:pPr>
              <a:endParaRPr lang="en-GB">
                <a:latin typeface="+mn-lt"/>
                <a:cs typeface="+mn-cs"/>
              </a:endParaRPr>
            </a:p>
          </p:txBody>
        </p:sp>
      </p:grpSp>
      <p:sp>
        <p:nvSpPr>
          <p:cNvPr id="11" name="Title 1"/>
          <p:cNvSpPr>
            <a:spLocks noGrp="1"/>
          </p:cNvSpPr>
          <p:nvPr>
            <p:ph type="title"/>
          </p:nvPr>
        </p:nvSpPr>
        <p:spPr>
          <a:xfrm>
            <a:off x="714348" y="4643446"/>
            <a:ext cx="7772400" cy="1362075"/>
          </a:xfrm>
        </p:spPr>
        <p:txBody>
          <a:bodyPr anchor="t"/>
          <a:lstStyle>
            <a:lvl1pPr algn="l">
              <a:defRPr sz="4000" b="1" cap="all"/>
            </a:lvl1pPr>
          </a:lstStyle>
          <a:p>
            <a:r>
              <a:rPr lang="en-US"/>
              <a:t>Click to edit Master title style</a:t>
            </a:r>
            <a:endParaRPr lang="en-GB" dirty="0"/>
          </a:p>
        </p:txBody>
      </p:sp>
      <p:sp>
        <p:nvSpPr>
          <p:cNvPr id="12" name="Text Placeholder 2"/>
          <p:cNvSpPr>
            <a:spLocks noGrp="1"/>
          </p:cNvSpPr>
          <p:nvPr>
            <p:ph type="body" idx="1"/>
          </p:nvPr>
        </p:nvSpPr>
        <p:spPr>
          <a:xfrm>
            <a:off x="714348" y="2714620"/>
            <a:ext cx="7772400" cy="1500187"/>
          </a:xfrm>
        </p:spPr>
        <p:txBody>
          <a:bodyPr anchor="b">
            <a:normAutofit/>
          </a:bodyPr>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Footer Placeholder 4"/>
          <p:cNvSpPr>
            <a:spLocks noGrp="1"/>
          </p:cNvSpPr>
          <p:nvPr>
            <p:ph type="ftr" sz="quarter" idx="10"/>
          </p:nvPr>
        </p:nvSpPr>
        <p:spPr/>
        <p:txBody>
          <a:bodyPr/>
          <a:lstStyle>
            <a:lvl1pPr>
              <a:defRPr/>
            </a:lvl1pPr>
          </a:lstStyle>
          <a:p>
            <a:pPr>
              <a:defRPr/>
            </a:pPr>
            <a:endParaRPr lang="en-GB"/>
          </a:p>
        </p:txBody>
      </p:sp>
      <p:sp>
        <p:nvSpPr>
          <p:cNvPr id="9" name="Slide Number Placeholder 5"/>
          <p:cNvSpPr>
            <a:spLocks noGrp="1"/>
          </p:cNvSpPr>
          <p:nvPr>
            <p:ph type="sldNum" sz="quarter" idx="11"/>
          </p:nvPr>
        </p:nvSpPr>
        <p:spPr/>
        <p:txBody>
          <a:bodyPr/>
          <a:lstStyle>
            <a:lvl1pPr>
              <a:defRPr/>
            </a:lvl1pPr>
          </a:lstStyle>
          <a:p>
            <a:pPr>
              <a:defRPr/>
            </a:pPr>
            <a:fld id="{510EC541-2322-41BA-89CD-2E01243DDC95}" type="slidenum">
              <a:rPr lang="en-GB"/>
              <a:pPr>
                <a:defRPr/>
              </a:pPr>
              <a:t>‹#›</a:t>
            </a:fld>
            <a:endParaRPr lang="en-GB"/>
          </a:p>
        </p:txBody>
      </p:sp>
      <p:pic>
        <p:nvPicPr>
          <p:cNvPr id="14" name="Picture 13" descr="C:\Users\Kaan\AppData\Local\Microsoft\Windows\Temporary Internet Files\Content.Outlook\JCLLNTJY\ChallengeLogo (3).png"/>
          <p:cNvPicPr/>
          <p:nvPr userDrawn="1"/>
        </p:nvPicPr>
        <p:blipFill>
          <a:blip r:embed="rId2" cstate="print"/>
          <a:srcRect/>
          <a:stretch>
            <a:fillRect/>
          </a:stretch>
        </p:blipFill>
        <p:spPr bwMode="auto">
          <a:xfrm>
            <a:off x="467544" y="0"/>
            <a:ext cx="816522" cy="1008993"/>
          </a:xfrm>
          <a:prstGeom prst="rect">
            <a:avLst/>
          </a:prstGeom>
          <a:noFill/>
          <a:ln w="9525">
            <a:noFill/>
            <a:miter lim="800000"/>
            <a:headEnd/>
            <a:tailEnd/>
          </a:ln>
        </p:spPr>
      </p:pic>
    </p:spTree>
    <p:extLst>
      <p:ext uri="{BB962C8B-B14F-4D97-AF65-F5344CB8AC3E}">
        <p14:creationId xmlns:p14="http://schemas.microsoft.com/office/powerpoint/2010/main" val="601359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3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A7C195B-EBC8-434B-BC3D-0A9D00567152}" type="datetimeFigureOut">
              <a:rPr lang="en-US"/>
              <a:pPr>
                <a:defRPr/>
              </a:pPr>
              <a:t>10/9/2019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ECB4C67-1113-4D4E-A278-704AB1F749B2}" type="slidenum">
              <a:rPr lang="en-GB"/>
              <a:pPr>
                <a:defRPr/>
              </a:pPr>
              <a:t>‹#›</a:t>
            </a:fld>
            <a:endParaRPr lang="en-GB"/>
          </a:p>
        </p:txBody>
      </p:sp>
    </p:spTree>
    <p:extLst>
      <p:ext uri="{BB962C8B-B14F-4D97-AF65-F5344CB8AC3E}">
        <p14:creationId xmlns:p14="http://schemas.microsoft.com/office/powerpoint/2010/main" val="639643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85852" y="0"/>
            <a:ext cx="7283152" cy="1143000"/>
          </a:xfrm>
        </p:spPr>
        <p:txBody>
          <a:bodyPr/>
          <a:lstStyle>
            <a:lvl1pPr>
              <a:defRPr sz="4000"/>
            </a:lvl1pPr>
          </a:lstStyle>
          <a:p>
            <a:r>
              <a:rPr lang="en-US"/>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80ECCEED-35BC-4A40-8D9E-D26E12128FF1}" type="datetimeFigureOut">
              <a:rPr lang="en-US"/>
              <a:pPr>
                <a:defRPr/>
              </a:pPr>
              <a:t>10/9/2019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895281D-F64B-4812-9267-512CFE282F09}" type="slidenum">
              <a:rPr lang="en-GB"/>
              <a:pPr>
                <a:defRPr/>
              </a:pPr>
              <a:t>‹#›</a:t>
            </a:fld>
            <a:endParaRPr lang="en-GB"/>
          </a:p>
        </p:txBody>
      </p:sp>
    </p:spTree>
    <p:extLst>
      <p:ext uri="{BB962C8B-B14F-4D97-AF65-F5344CB8AC3E}">
        <p14:creationId xmlns:p14="http://schemas.microsoft.com/office/powerpoint/2010/main" val="283622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714375" y="4286250"/>
            <a:ext cx="7786688" cy="285750"/>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1">
                <a:lumMod val="8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auto">
                <a:spcBef>
                  <a:spcPts val="0"/>
                </a:spcBef>
                <a:spcAft>
                  <a:spcPts val="0"/>
                </a:spcAft>
                <a:defRPr/>
              </a:pPr>
              <a:endParaRPr lang="en-GB" dirty="0">
                <a:latin typeface="+mn-lt"/>
                <a:cs typeface="+mn-cs"/>
              </a:endParaRPr>
            </a:p>
          </p:txBody>
        </p:sp>
        <p:sp>
          <p:nvSpPr>
            <p:cNvPr id="6" name="Rectangle 9"/>
            <p:cNvSpPr>
              <a:spLocks noChangeArrowheads="1"/>
            </p:cNvSpPr>
            <p:nvPr userDrawn="1"/>
          </p:nvSpPr>
          <p:spPr bwMode="auto">
            <a:xfrm>
              <a:off x="1952" y="1680"/>
              <a:ext cx="1808" cy="144"/>
            </a:xfrm>
            <a:prstGeom prst="rect">
              <a:avLst/>
            </a:prstGeom>
            <a:solidFill>
              <a:srgbClr val="FF33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auto">
                <a:spcBef>
                  <a:spcPts val="0"/>
                </a:spcBef>
                <a:spcAft>
                  <a:spcPts val="0"/>
                </a:spcAft>
                <a:defRPr/>
              </a:pPr>
              <a:endParaRPr lang="en-GB" dirty="0">
                <a:latin typeface="+mn-lt"/>
                <a:cs typeface="+mn-cs"/>
              </a:endParaRPr>
            </a:p>
          </p:txBody>
        </p:sp>
        <p:sp>
          <p:nvSpPr>
            <p:cNvPr id="7" name="Rectangle 10"/>
            <p:cNvSpPr>
              <a:spLocks noChangeArrowheads="1"/>
            </p:cNvSpPr>
            <p:nvPr userDrawn="1"/>
          </p:nvSpPr>
          <p:spPr bwMode="auto">
            <a:xfrm>
              <a:off x="3760" y="1680"/>
              <a:ext cx="1808" cy="144"/>
            </a:xfrm>
            <a:prstGeom prst="rect">
              <a:avLst/>
            </a:prstGeom>
            <a:solidFill>
              <a:schemeClr val="tx1">
                <a:lumMod val="65000"/>
                <a:lumOff val="3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fontAlgn="auto">
                <a:spcBef>
                  <a:spcPts val="0"/>
                </a:spcBef>
                <a:spcAft>
                  <a:spcPts val="0"/>
                </a:spcAft>
                <a:defRPr/>
              </a:pPr>
              <a:endParaRPr lang="en-GB" dirty="0">
                <a:latin typeface="+mn-lt"/>
                <a:cs typeface="+mn-cs"/>
              </a:endParaRPr>
            </a:p>
          </p:txBody>
        </p:sp>
      </p:grpSp>
      <p:sp>
        <p:nvSpPr>
          <p:cNvPr id="11" name="Title 1"/>
          <p:cNvSpPr>
            <a:spLocks noGrp="1"/>
          </p:cNvSpPr>
          <p:nvPr>
            <p:ph type="title"/>
          </p:nvPr>
        </p:nvSpPr>
        <p:spPr>
          <a:xfrm>
            <a:off x="714348" y="4643446"/>
            <a:ext cx="7772400" cy="1362075"/>
          </a:xfrm>
        </p:spPr>
        <p:txBody>
          <a:bodyPr anchor="t"/>
          <a:lstStyle>
            <a:lvl1pPr algn="l">
              <a:defRPr sz="4000" b="1" cap="all"/>
            </a:lvl1pPr>
          </a:lstStyle>
          <a:p>
            <a:r>
              <a:rPr lang="en-US"/>
              <a:t>Click to edit Master title style</a:t>
            </a:r>
            <a:endParaRPr lang="en-GB" dirty="0"/>
          </a:p>
        </p:txBody>
      </p:sp>
      <p:sp>
        <p:nvSpPr>
          <p:cNvPr id="12" name="Text Placeholder 2"/>
          <p:cNvSpPr>
            <a:spLocks noGrp="1"/>
          </p:cNvSpPr>
          <p:nvPr>
            <p:ph type="body" idx="1"/>
          </p:nvPr>
        </p:nvSpPr>
        <p:spPr>
          <a:xfrm>
            <a:off x="714348" y="2714620"/>
            <a:ext cx="7772400" cy="1500187"/>
          </a:xfrm>
        </p:spPr>
        <p:txBody>
          <a:bodyPr anchor="b">
            <a:normAutofit/>
          </a:bodyPr>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Footer Placeholder 4"/>
          <p:cNvSpPr>
            <a:spLocks noGrp="1"/>
          </p:cNvSpPr>
          <p:nvPr>
            <p:ph type="ftr" sz="quarter" idx="10"/>
          </p:nvPr>
        </p:nvSpPr>
        <p:spPr/>
        <p:txBody>
          <a:bodyPr/>
          <a:lstStyle>
            <a:lvl1pPr>
              <a:defRPr/>
            </a:lvl1pPr>
          </a:lstStyle>
          <a:p>
            <a:pPr>
              <a:defRPr/>
            </a:pPr>
            <a:endParaRPr lang="en-GB" dirty="0"/>
          </a:p>
        </p:txBody>
      </p:sp>
      <p:sp>
        <p:nvSpPr>
          <p:cNvPr id="9" name="Slide Number Placeholder 5"/>
          <p:cNvSpPr>
            <a:spLocks noGrp="1"/>
          </p:cNvSpPr>
          <p:nvPr>
            <p:ph type="sldNum" sz="quarter" idx="11"/>
          </p:nvPr>
        </p:nvSpPr>
        <p:spPr/>
        <p:txBody>
          <a:bodyPr/>
          <a:lstStyle>
            <a:lvl1pPr>
              <a:defRPr/>
            </a:lvl1pPr>
          </a:lstStyle>
          <a:p>
            <a:pPr>
              <a:defRPr/>
            </a:pPr>
            <a:fld id="{510EC541-2322-41BA-89CD-2E01243DDC95}" type="slidenum">
              <a:rPr lang="en-GB"/>
              <a:pPr>
                <a:defRPr/>
              </a:pPr>
              <a:t>‹#›</a:t>
            </a:fld>
            <a:endParaRPr lang="en-GB" dirty="0"/>
          </a:p>
        </p:txBody>
      </p:sp>
      <p:pic>
        <p:nvPicPr>
          <p:cNvPr id="14" name="Picture 13" descr="C:\Users\Kaan\AppData\Local\Microsoft\Windows\Temporary Internet Files\Content.Outlook\JCLLNTJY\ChallengeLogo (3).png"/>
          <p:cNvPicPr/>
          <p:nvPr userDrawn="1"/>
        </p:nvPicPr>
        <p:blipFill>
          <a:blip r:embed="rId2" cstate="print"/>
          <a:srcRect/>
          <a:stretch>
            <a:fillRect/>
          </a:stretch>
        </p:blipFill>
        <p:spPr bwMode="auto">
          <a:xfrm>
            <a:off x="467544" y="0"/>
            <a:ext cx="816522" cy="1008993"/>
          </a:xfrm>
          <a:prstGeom prst="rect">
            <a:avLst/>
          </a:prstGeom>
          <a:noFill/>
          <a:ln w="9525">
            <a:noFill/>
            <a:miter lim="800000"/>
            <a:headEnd/>
            <a:tailEnd/>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85852" y="0"/>
            <a:ext cx="7283152" cy="1143000"/>
          </a:xfrm>
        </p:spPr>
        <p:txBody>
          <a:bodyPr/>
          <a:lstStyle>
            <a:lvl1pPr>
              <a:defRPr sz="4000"/>
            </a:lvl1pPr>
          </a:lstStyle>
          <a:p>
            <a:r>
              <a:rPr lang="en-US"/>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1D8252F2-FEE3-4494-939F-CA9D566E7C0F}" type="datetimeFigureOut">
              <a:rPr lang="en-US"/>
              <a:pPr>
                <a:defRPr/>
              </a:pPr>
              <a:t>10/9/2019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04C84812-4924-4DF2-8010-E44680E01D5F}" type="slidenum">
              <a:rPr lang="en-GB"/>
              <a:pPr>
                <a:defRPr/>
              </a:pPr>
              <a:t>‹#›</a:t>
            </a:fld>
            <a:endParaRPr lang="en-GB"/>
          </a:p>
        </p:txBody>
      </p:sp>
    </p:spTree>
    <p:extLst>
      <p:ext uri="{BB962C8B-B14F-4D97-AF65-F5344CB8AC3E}">
        <p14:creationId xmlns:p14="http://schemas.microsoft.com/office/powerpoint/2010/main" val="41451472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85852" y="0"/>
            <a:ext cx="7283152" cy="1143000"/>
          </a:xfrm>
        </p:spPr>
        <p:txBody>
          <a:bodyPr/>
          <a:lstStyle>
            <a:lvl1pPr>
              <a:defRPr sz="4000"/>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90FBF308-0FF5-4E1A-A6A2-2BC322217FBB}" type="datetimeFigureOut">
              <a:rPr lang="en-US"/>
              <a:pPr>
                <a:defRPr/>
              </a:pPr>
              <a:t>10/9/2019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5BBE9F26-210D-49C4-9276-6D09C9F4B01A}" type="slidenum">
              <a:rPr lang="en-GB"/>
              <a:pPr>
                <a:defRPr/>
              </a:pPr>
              <a:t>‹#›</a:t>
            </a:fld>
            <a:endParaRPr lang="en-GB"/>
          </a:p>
        </p:txBody>
      </p:sp>
    </p:spTree>
    <p:extLst>
      <p:ext uri="{BB962C8B-B14F-4D97-AF65-F5344CB8AC3E}">
        <p14:creationId xmlns:p14="http://schemas.microsoft.com/office/powerpoint/2010/main" val="15082326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94AB72-E409-4643-AAB0-0DEA1A723EE0}" type="datetimeFigureOut">
              <a:rPr lang="en-US"/>
              <a:pPr>
                <a:defRPr/>
              </a:pPr>
              <a:t>10/9/2019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0E94714B-68C1-4EA5-A3DD-D5B3FD952A39}" type="slidenum">
              <a:rPr lang="en-GB"/>
              <a:pPr>
                <a:defRPr/>
              </a:pPr>
              <a:t>‹#›</a:t>
            </a:fld>
            <a:endParaRPr lang="en-GB"/>
          </a:p>
        </p:txBody>
      </p:sp>
    </p:spTree>
    <p:extLst>
      <p:ext uri="{BB962C8B-B14F-4D97-AF65-F5344CB8AC3E}">
        <p14:creationId xmlns:p14="http://schemas.microsoft.com/office/powerpoint/2010/main" val="41290837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596" y="1214422"/>
            <a:ext cx="3008313" cy="1162050"/>
          </a:xfrm>
        </p:spPr>
        <p:txBody>
          <a:bodyPr anchor="b"/>
          <a:lstStyle>
            <a:lvl1pPr algn="l">
              <a:defRPr sz="2000" b="1"/>
            </a:lvl1pPr>
          </a:lstStyle>
          <a:p>
            <a:r>
              <a:rPr lang="en-US"/>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4" name="Text Placeholder 3"/>
          <p:cNvSpPr>
            <a:spLocks noGrp="1"/>
          </p:cNvSpPr>
          <p:nvPr>
            <p:ph type="body" sz="half" idx="2"/>
          </p:nvPr>
        </p:nvSpPr>
        <p:spPr>
          <a:xfrm>
            <a:off x="457200" y="2428868"/>
            <a:ext cx="3008313" cy="369729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BC44956-9E32-4705-A2FB-6542BF9CB4D3}" type="datetimeFigureOut">
              <a:rPr lang="en-US"/>
              <a:pPr>
                <a:defRPr/>
              </a:pPr>
              <a:t>10/9/2019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7BF8FB4-AAD2-4086-90B1-495866ED1CCD}" type="slidenum">
              <a:rPr lang="en-GB"/>
              <a:pPr>
                <a:defRPr/>
              </a:pPr>
              <a:t>‹#›</a:t>
            </a:fld>
            <a:endParaRPr lang="en-GB"/>
          </a:p>
        </p:txBody>
      </p:sp>
    </p:spTree>
    <p:extLst>
      <p:ext uri="{BB962C8B-B14F-4D97-AF65-F5344CB8AC3E}">
        <p14:creationId xmlns:p14="http://schemas.microsoft.com/office/powerpoint/2010/main" val="10189677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3B92C41-0F85-45E0-B3DC-9AAE49DBFFB0}" type="datetimeFigureOut">
              <a:rPr lang="en-US"/>
              <a:pPr>
                <a:defRPr/>
              </a:pPr>
              <a:t>10/9/2019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F8E8FF1-FC94-410B-A79C-E99F12F03628}" type="slidenum">
              <a:rPr lang="en-GB"/>
              <a:pPr>
                <a:defRPr/>
              </a:pPr>
              <a:t>‹#›</a:t>
            </a:fld>
            <a:endParaRPr lang="en-GB"/>
          </a:p>
        </p:txBody>
      </p:sp>
    </p:spTree>
    <p:extLst>
      <p:ext uri="{BB962C8B-B14F-4D97-AF65-F5344CB8AC3E}">
        <p14:creationId xmlns:p14="http://schemas.microsoft.com/office/powerpoint/2010/main" val="23975851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l</a:t>
            </a:r>
            <a:endParaRPr lang="en-GB" dirty="0"/>
          </a:p>
        </p:txBody>
      </p:sp>
      <p:sp>
        <p:nvSpPr>
          <p:cNvPr id="4" name="Date Placeholder 3"/>
          <p:cNvSpPr>
            <a:spLocks noGrp="1"/>
          </p:cNvSpPr>
          <p:nvPr>
            <p:ph type="dt" sz="half" idx="10"/>
          </p:nvPr>
        </p:nvSpPr>
        <p:spPr/>
        <p:txBody>
          <a:bodyPr/>
          <a:lstStyle>
            <a:lvl1pPr>
              <a:defRPr/>
            </a:lvl1pPr>
          </a:lstStyle>
          <a:p>
            <a:pPr>
              <a:defRPr/>
            </a:pPr>
            <a:fld id="{D2890257-5B3C-4829-8BAA-309FD9399B2F}" type="datetimeFigureOut">
              <a:rPr lang="en-US"/>
              <a:pPr>
                <a:defRPr/>
              </a:pPr>
              <a:t>10/9/2019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CB16800-6E1F-4ECE-9E3A-A32FF098E528}" type="slidenum">
              <a:rPr lang="en-GB"/>
              <a:pPr>
                <a:defRPr/>
              </a:pPr>
              <a:t>‹#›</a:t>
            </a:fld>
            <a:endParaRPr lang="en-GB"/>
          </a:p>
        </p:txBody>
      </p:sp>
    </p:spTree>
    <p:extLst>
      <p:ext uri="{BB962C8B-B14F-4D97-AF65-F5344CB8AC3E}">
        <p14:creationId xmlns:p14="http://schemas.microsoft.com/office/powerpoint/2010/main" val="18526467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lvl1pPr>
              <a:defRPr/>
            </a:lvl1pPr>
          </a:lstStyle>
          <a:p>
            <a:pPr>
              <a:defRPr/>
            </a:pPr>
            <a:fld id="{D2FADF20-D925-42B0-87F7-186C8152102F}" type="datetimeFigureOut">
              <a:rPr lang="en-US"/>
              <a:pPr>
                <a:defRPr/>
              </a:pPr>
              <a:t>10/9/2019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AE54964-9A9F-4E82-B919-80D47ECE33FB}" type="slidenum">
              <a:rPr lang="en-GB"/>
              <a:pPr>
                <a:defRPr/>
              </a:pPr>
              <a:t>‹#›</a:t>
            </a:fld>
            <a:endParaRPr lang="en-GB"/>
          </a:p>
        </p:txBody>
      </p:sp>
    </p:spTree>
    <p:extLst>
      <p:ext uri="{BB962C8B-B14F-4D97-AF65-F5344CB8AC3E}">
        <p14:creationId xmlns:p14="http://schemas.microsoft.com/office/powerpoint/2010/main" val="41235497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6059488" cy="1139825"/>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457200" y="1600200"/>
            <a:ext cx="4038600" cy="4530725"/>
          </a:xfrm>
        </p:spPr>
        <p:txBody>
          <a:bodyPr/>
          <a:lstStyle/>
          <a:p>
            <a:pPr lvl="0"/>
            <a:endParaRPr lang="en-GB" noProof="0"/>
          </a:p>
        </p:txBody>
      </p:sp>
      <p:sp>
        <p:nvSpPr>
          <p:cNvPr id="4" name="Text Placeholder 3"/>
          <p:cNvSpPr>
            <a:spLocks noGrp="1"/>
          </p:cNvSpPr>
          <p:nvPr>
            <p:ph type="body" sz="half" idx="2"/>
          </p:nvPr>
        </p:nvSpPr>
        <p:spPr>
          <a:xfrm>
            <a:off x="4648200" y="1600200"/>
            <a:ext cx="4038600" cy="45307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E3B5E7-83F2-4446-B4F7-746C1B1E1560}" type="slidenum">
              <a:rPr lang="en-US"/>
              <a:pPr>
                <a:defRPr/>
              </a:pPr>
              <a:t>‹#›</a:t>
            </a:fld>
            <a:endParaRPr lang="en-US"/>
          </a:p>
        </p:txBody>
      </p:sp>
    </p:spTree>
    <p:extLst>
      <p:ext uri="{BB962C8B-B14F-4D97-AF65-F5344CB8AC3E}">
        <p14:creationId xmlns:p14="http://schemas.microsoft.com/office/powerpoint/2010/main" val="35514047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58937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066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3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7A7C195B-EBC8-434B-BC3D-0A9D00567152}" type="datetimeFigureOut">
              <a:rPr lang="en-US"/>
              <a:pPr>
                <a:defRPr/>
              </a:pPr>
              <a:t>10/9/2019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EECB4C67-1113-4D4E-A278-704AB1F749B2}"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85852" y="0"/>
            <a:ext cx="7283152" cy="1143000"/>
          </a:xfrm>
        </p:spPr>
        <p:txBody>
          <a:bodyPr/>
          <a:lstStyle>
            <a:lvl1pPr>
              <a:defRPr sz="4000"/>
            </a:lvl1pPr>
          </a:lstStyle>
          <a:p>
            <a:r>
              <a:rPr lang="en-US"/>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80ECCEED-35BC-4A40-8D9E-D26E12128FF1}" type="datetimeFigureOut">
              <a:rPr lang="en-US"/>
              <a:pPr>
                <a:defRPr/>
              </a:pPr>
              <a:t>10/9/2019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2895281D-F64B-4812-9267-512CFE282F09}"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85852" y="0"/>
            <a:ext cx="7283152" cy="1143000"/>
          </a:xfrm>
        </p:spPr>
        <p:txBody>
          <a:bodyPr/>
          <a:lstStyle>
            <a:lvl1pPr>
              <a:defRPr sz="4000"/>
            </a:lvl1pPr>
          </a:lstStyle>
          <a:p>
            <a:r>
              <a:rPr lang="en-US"/>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1D8252F2-FEE3-4494-939F-CA9D566E7C0F}" type="datetimeFigureOut">
              <a:rPr lang="en-US"/>
              <a:pPr>
                <a:defRPr/>
              </a:pPr>
              <a:t>10/9/2019</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04C84812-4924-4DF2-8010-E44680E01D5F}"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85852" y="0"/>
            <a:ext cx="7283152" cy="1143000"/>
          </a:xfrm>
        </p:spPr>
        <p:txBody>
          <a:bodyPr/>
          <a:lstStyle>
            <a:lvl1pPr>
              <a:defRPr sz="4000"/>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90FBF308-0FF5-4E1A-A6A2-2BC322217FBB}" type="datetimeFigureOut">
              <a:rPr lang="en-US"/>
              <a:pPr>
                <a:defRPr/>
              </a:pPr>
              <a:t>10/9/2019</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5BBE9F26-210D-49C4-9276-6D09C9F4B01A}"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94AB72-E409-4643-AAB0-0DEA1A723EE0}" type="datetimeFigureOut">
              <a:rPr lang="en-US"/>
              <a:pPr>
                <a:defRPr/>
              </a:pPr>
              <a:t>10/9/2019</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0E94714B-68C1-4EA5-A3DD-D5B3FD952A39}"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596" y="1214422"/>
            <a:ext cx="3008313" cy="1162050"/>
          </a:xfrm>
        </p:spPr>
        <p:txBody>
          <a:bodyPr anchor="b"/>
          <a:lstStyle>
            <a:lvl1pPr algn="l">
              <a:defRPr sz="2000" b="1"/>
            </a:lvl1pPr>
          </a:lstStyle>
          <a:p>
            <a:r>
              <a:rPr lang="en-US"/>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p:txBody>
      </p:sp>
      <p:sp>
        <p:nvSpPr>
          <p:cNvPr id="4" name="Text Placeholder 3"/>
          <p:cNvSpPr>
            <a:spLocks noGrp="1"/>
          </p:cNvSpPr>
          <p:nvPr>
            <p:ph type="body" sz="half" idx="2"/>
          </p:nvPr>
        </p:nvSpPr>
        <p:spPr>
          <a:xfrm>
            <a:off x="457200" y="2428868"/>
            <a:ext cx="3008313" cy="369729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5BC44956-9E32-4705-A2FB-6542BF9CB4D3}" type="datetimeFigureOut">
              <a:rPr lang="en-US"/>
              <a:pPr>
                <a:defRPr/>
              </a:pPr>
              <a:t>10/9/2019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87BF8FB4-AAD2-4086-90B1-495866ED1CCD}"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1.png"/><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4414" y="0"/>
            <a:ext cx="728315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7BFB991-EC59-4EF3-BD79-2799767ED2E9}" type="datetimeFigureOut">
              <a:rPr lang="en-US"/>
              <a:pPr>
                <a:defRPr/>
              </a:pPr>
              <a:t>10/9/2019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6EBD973-11AC-4079-BDE3-C1E063C08990}" type="slidenum">
              <a:rPr lang="en-GB"/>
              <a:pPr>
                <a:defRPr/>
              </a:pPr>
              <a:t>‹#›</a:t>
            </a:fld>
            <a:endParaRPr lang="en-GB" dirty="0"/>
          </a:p>
        </p:txBody>
      </p:sp>
      <p:sp>
        <p:nvSpPr>
          <p:cNvPr id="7" name="Rectangle 6"/>
          <p:cNvSpPr/>
          <p:nvPr/>
        </p:nvSpPr>
        <p:spPr>
          <a:xfrm>
            <a:off x="0" y="0"/>
            <a:ext cx="428596" cy="6858000"/>
          </a:xfrm>
          <a:prstGeom prst="rect">
            <a:avLst/>
          </a:prstGeom>
          <a:solidFill>
            <a:srgbClr val="FF33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10" name="Picture 9" descr="C:\Users\Kaan\AppData\Local\Microsoft\Windows\Temporary Internet Files\Content.Outlook\JCLLNTJY\ChallengeLogo (3).png"/>
          <p:cNvPicPr/>
          <p:nvPr/>
        </p:nvPicPr>
        <p:blipFill>
          <a:blip r:embed="rId15" cstate="print"/>
          <a:srcRect/>
          <a:stretch>
            <a:fillRect/>
          </a:stretch>
        </p:blipFill>
        <p:spPr bwMode="auto">
          <a:xfrm>
            <a:off x="467544" y="0"/>
            <a:ext cx="816522" cy="100899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0" r:id="rId1"/>
    <p:sldLayoutId id="2147483740" r:id="rId2"/>
    <p:sldLayoutId id="2147483751"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82" r:id="rId13"/>
  </p:sldLayoutIdLst>
  <p:txStyles>
    <p:titleStyle>
      <a:lvl1pPr algn="l" rtl="0" eaLnBrk="1" fontAlgn="base" hangingPunct="1">
        <a:spcBef>
          <a:spcPct val="0"/>
        </a:spcBef>
        <a:spcAft>
          <a:spcPct val="0"/>
        </a:spcAft>
        <a:defRPr sz="4000" b="1" kern="1200">
          <a:solidFill>
            <a:srgbClr val="595959"/>
          </a:solidFill>
          <a:latin typeface="Century Gothic" pitchFamily="34" charset="0"/>
          <a:ea typeface="+mj-ea"/>
          <a:cs typeface="+mj-cs"/>
        </a:defRPr>
      </a:lvl1pPr>
      <a:lvl2pPr algn="l" rtl="0" eaLnBrk="1" fontAlgn="base" hangingPunct="1">
        <a:spcBef>
          <a:spcPct val="0"/>
        </a:spcBef>
        <a:spcAft>
          <a:spcPct val="0"/>
        </a:spcAft>
        <a:defRPr sz="4400" b="1">
          <a:solidFill>
            <a:srgbClr val="595959"/>
          </a:solidFill>
          <a:latin typeface="Calibri" pitchFamily="34" charset="0"/>
        </a:defRPr>
      </a:lvl2pPr>
      <a:lvl3pPr algn="l" rtl="0" eaLnBrk="1" fontAlgn="base" hangingPunct="1">
        <a:spcBef>
          <a:spcPct val="0"/>
        </a:spcBef>
        <a:spcAft>
          <a:spcPct val="0"/>
        </a:spcAft>
        <a:defRPr sz="4400" b="1">
          <a:solidFill>
            <a:srgbClr val="595959"/>
          </a:solidFill>
          <a:latin typeface="Calibri" pitchFamily="34" charset="0"/>
        </a:defRPr>
      </a:lvl3pPr>
      <a:lvl4pPr algn="l" rtl="0" eaLnBrk="1" fontAlgn="base" hangingPunct="1">
        <a:spcBef>
          <a:spcPct val="0"/>
        </a:spcBef>
        <a:spcAft>
          <a:spcPct val="0"/>
        </a:spcAft>
        <a:defRPr sz="4400" b="1">
          <a:solidFill>
            <a:srgbClr val="595959"/>
          </a:solidFill>
          <a:latin typeface="Calibri" pitchFamily="34" charset="0"/>
        </a:defRPr>
      </a:lvl4pPr>
      <a:lvl5pPr algn="l" rtl="0" eaLnBrk="1" fontAlgn="base" hangingPunct="1">
        <a:spcBef>
          <a:spcPct val="0"/>
        </a:spcBef>
        <a:spcAft>
          <a:spcPct val="0"/>
        </a:spcAft>
        <a:defRPr sz="4400" b="1">
          <a:solidFill>
            <a:srgbClr val="595959"/>
          </a:solidFill>
          <a:latin typeface="Calibri" pitchFamily="34" charset="0"/>
        </a:defRPr>
      </a:lvl5pPr>
      <a:lvl6pPr marL="457200" algn="l" rtl="0" eaLnBrk="1" fontAlgn="base" hangingPunct="1">
        <a:spcBef>
          <a:spcPct val="0"/>
        </a:spcBef>
        <a:spcAft>
          <a:spcPct val="0"/>
        </a:spcAft>
        <a:defRPr sz="4400" b="1">
          <a:solidFill>
            <a:srgbClr val="595959"/>
          </a:solidFill>
          <a:latin typeface="Calibri" pitchFamily="34" charset="0"/>
        </a:defRPr>
      </a:lvl6pPr>
      <a:lvl7pPr marL="914400" algn="l" rtl="0" eaLnBrk="1" fontAlgn="base" hangingPunct="1">
        <a:spcBef>
          <a:spcPct val="0"/>
        </a:spcBef>
        <a:spcAft>
          <a:spcPct val="0"/>
        </a:spcAft>
        <a:defRPr sz="4400" b="1">
          <a:solidFill>
            <a:srgbClr val="595959"/>
          </a:solidFill>
          <a:latin typeface="Calibri" pitchFamily="34" charset="0"/>
        </a:defRPr>
      </a:lvl7pPr>
      <a:lvl8pPr marL="1371600" algn="l" rtl="0" eaLnBrk="1" fontAlgn="base" hangingPunct="1">
        <a:spcBef>
          <a:spcPct val="0"/>
        </a:spcBef>
        <a:spcAft>
          <a:spcPct val="0"/>
        </a:spcAft>
        <a:defRPr sz="4400" b="1">
          <a:solidFill>
            <a:srgbClr val="595959"/>
          </a:solidFill>
          <a:latin typeface="Calibri" pitchFamily="34" charset="0"/>
        </a:defRPr>
      </a:lvl8pPr>
      <a:lvl9pPr marL="1828800" algn="l" rtl="0" eaLnBrk="1" fontAlgn="base" hangingPunct="1">
        <a:spcBef>
          <a:spcPct val="0"/>
        </a:spcBef>
        <a:spcAft>
          <a:spcPct val="0"/>
        </a:spcAft>
        <a:defRPr sz="4400" b="1">
          <a:solidFill>
            <a:srgbClr val="595959"/>
          </a:solidFill>
          <a:latin typeface="Calibri" pitchFamily="34" charset="0"/>
        </a:defRPr>
      </a:lvl9pPr>
    </p:titleStyle>
    <p:bodyStyle>
      <a:lvl1pPr marL="342900" indent="-342900" algn="l" rtl="0" eaLnBrk="1" fontAlgn="base" hangingPunct="1">
        <a:spcBef>
          <a:spcPct val="20000"/>
        </a:spcBef>
        <a:spcAft>
          <a:spcPct val="0"/>
        </a:spcAft>
        <a:buClr>
          <a:srgbClr val="CC00CC"/>
        </a:buClr>
        <a:buSzPct val="60000"/>
        <a:buFontTx/>
        <a:buBlip>
          <a:blip r:embed="rId16"/>
        </a:buBlip>
        <a:defRPr sz="3200" kern="1200">
          <a:solidFill>
            <a:schemeClr val="tx1"/>
          </a:solidFill>
          <a:latin typeface="Century Gothic" pitchFamily="34" charset="0"/>
          <a:ea typeface="+mn-ea"/>
          <a:cs typeface="+mn-cs"/>
        </a:defRPr>
      </a:lvl1pPr>
      <a:lvl2pPr marL="742950" indent="-285750" algn="l" rtl="0" eaLnBrk="1" fontAlgn="base" hangingPunct="1">
        <a:spcBef>
          <a:spcPct val="20000"/>
        </a:spcBef>
        <a:spcAft>
          <a:spcPct val="0"/>
        </a:spcAft>
        <a:buClr>
          <a:srgbClr val="CC00CC"/>
        </a:buClr>
        <a:buFontTx/>
        <a:buBlip>
          <a:blip r:embed="rId17"/>
        </a:buBlip>
        <a:defRPr sz="2800" kern="1200">
          <a:solidFill>
            <a:schemeClr val="tx1"/>
          </a:solidFill>
          <a:latin typeface="Century Gothic" pitchFamily="34"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0"/>
            <a:ext cx="428596" cy="6858000"/>
          </a:xfrm>
          <a:prstGeom prst="rect">
            <a:avLst/>
          </a:prstGeom>
          <a:solidFill>
            <a:srgbClr val="FF33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4414" y="0"/>
            <a:ext cx="728315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7BFB991-EC59-4EF3-BD79-2799767ED2E9}" type="datetimeFigureOut">
              <a:rPr lang="en-US"/>
              <a:pPr>
                <a:defRPr/>
              </a:pPr>
              <a:t>10/9/2019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6EBD973-11AC-4079-BDE3-C1E063C08990}" type="slidenum">
              <a:rPr lang="en-GB"/>
              <a:pPr>
                <a:defRPr/>
              </a:pPr>
              <a:t>‹#›</a:t>
            </a:fld>
            <a:endParaRPr lang="en-GB"/>
          </a:p>
        </p:txBody>
      </p:sp>
      <p:sp>
        <p:nvSpPr>
          <p:cNvPr id="7" name="Rectangle 6"/>
          <p:cNvSpPr/>
          <p:nvPr/>
        </p:nvSpPr>
        <p:spPr>
          <a:xfrm>
            <a:off x="0" y="0"/>
            <a:ext cx="428596" cy="6858000"/>
          </a:xfrm>
          <a:prstGeom prst="rect">
            <a:avLst/>
          </a:prstGeom>
          <a:solidFill>
            <a:srgbClr val="FF33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0" name="Picture 9" descr="C:\Users\Kaan\AppData\Local\Microsoft\Windows\Temporary Internet Files\Content.Outlook\JCLLNTJY\ChallengeLogo (3).png"/>
          <p:cNvPicPr/>
          <p:nvPr/>
        </p:nvPicPr>
        <p:blipFill>
          <a:blip r:embed="rId17" cstate="print"/>
          <a:srcRect/>
          <a:stretch>
            <a:fillRect/>
          </a:stretch>
        </p:blipFill>
        <p:spPr bwMode="auto">
          <a:xfrm>
            <a:off x="467544" y="0"/>
            <a:ext cx="816522" cy="1008993"/>
          </a:xfrm>
          <a:prstGeom prst="rect">
            <a:avLst/>
          </a:prstGeom>
          <a:noFill/>
          <a:ln w="9525">
            <a:noFill/>
            <a:miter lim="800000"/>
            <a:headEnd/>
            <a:tailEnd/>
          </a:ln>
        </p:spPr>
      </p:pic>
    </p:spTree>
    <p:extLst>
      <p:ext uri="{BB962C8B-B14F-4D97-AF65-F5344CB8AC3E}">
        <p14:creationId xmlns:p14="http://schemas.microsoft.com/office/powerpoint/2010/main" val="50921789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Lst>
  <p:txStyles>
    <p:titleStyle>
      <a:lvl1pPr algn="l" rtl="0" eaLnBrk="1" fontAlgn="base" hangingPunct="1">
        <a:spcBef>
          <a:spcPct val="0"/>
        </a:spcBef>
        <a:spcAft>
          <a:spcPct val="0"/>
        </a:spcAft>
        <a:defRPr sz="4000" b="1" kern="1200">
          <a:solidFill>
            <a:srgbClr val="595959"/>
          </a:solidFill>
          <a:latin typeface="Century Gothic" pitchFamily="34" charset="0"/>
          <a:ea typeface="+mj-ea"/>
          <a:cs typeface="+mj-cs"/>
        </a:defRPr>
      </a:lvl1pPr>
      <a:lvl2pPr algn="l" rtl="0" eaLnBrk="1" fontAlgn="base" hangingPunct="1">
        <a:spcBef>
          <a:spcPct val="0"/>
        </a:spcBef>
        <a:spcAft>
          <a:spcPct val="0"/>
        </a:spcAft>
        <a:defRPr sz="4400" b="1">
          <a:solidFill>
            <a:srgbClr val="595959"/>
          </a:solidFill>
          <a:latin typeface="Calibri" pitchFamily="34" charset="0"/>
        </a:defRPr>
      </a:lvl2pPr>
      <a:lvl3pPr algn="l" rtl="0" eaLnBrk="1" fontAlgn="base" hangingPunct="1">
        <a:spcBef>
          <a:spcPct val="0"/>
        </a:spcBef>
        <a:spcAft>
          <a:spcPct val="0"/>
        </a:spcAft>
        <a:defRPr sz="4400" b="1">
          <a:solidFill>
            <a:srgbClr val="595959"/>
          </a:solidFill>
          <a:latin typeface="Calibri" pitchFamily="34" charset="0"/>
        </a:defRPr>
      </a:lvl3pPr>
      <a:lvl4pPr algn="l" rtl="0" eaLnBrk="1" fontAlgn="base" hangingPunct="1">
        <a:spcBef>
          <a:spcPct val="0"/>
        </a:spcBef>
        <a:spcAft>
          <a:spcPct val="0"/>
        </a:spcAft>
        <a:defRPr sz="4400" b="1">
          <a:solidFill>
            <a:srgbClr val="595959"/>
          </a:solidFill>
          <a:latin typeface="Calibri" pitchFamily="34" charset="0"/>
        </a:defRPr>
      </a:lvl4pPr>
      <a:lvl5pPr algn="l" rtl="0" eaLnBrk="1" fontAlgn="base" hangingPunct="1">
        <a:spcBef>
          <a:spcPct val="0"/>
        </a:spcBef>
        <a:spcAft>
          <a:spcPct val="0"/>
        </a:spcAft>
        <a:defRPr sz="4400" b="1">
          <a:solidFill>
            <a:srgbClr val="595959"/>
          </a:solidFill>
          <a:latin typeface="Calibri" pitchFamily="34" charset="0"/>
        </a:defRPr>
      </a:lvl5pPr>
      <a:lvl6pPr marL="457200" algn="l" rtl="0" eaLnBrk="1" fontAlgn="base" hangingPunct="1">
        <a:spcBef>
          <a:spcPct val="0"/>
        </a:spcBef>
        <a:spcAft>
          <a:spcPct val="0"/>
        </a:spcAft>
        <a:defRPr sz="4400" b="1">
          <a:solidFill>
            <a:srgbClr val="595959"/>
          </a:solidFill>
          <a:latin typeface="Calibri" pitchFamily="34" charset="0"/>
        </a:defRPr>
      </a:lvl6pPr>
      <a:lvl7pPr marL="914400" algn="l" rtl="0" eaLnBrk="1" fontAlgn="base" hangingPunct="1">
        <a:spcBef>
          <a:spcPct val="0"/>
        </a:spcBef>
        <a:spcAft>
          <a:spcPct val="0"/>
        </a:spcAft>
        <a:defRPr sz="4400" b="1">
          <a:solidFill>
            <a:srgbClr val="595959"/>
          </a:solidFill>
          <a:latin typeface="Calibri" pitchFamily="34" charset="0"/>
        </a:defRPr>
      </a:lvl7pPr>
      <a:lvl8pPr marL="1371600" algn="l" rtl="0" eaLnBrk="1" fontAlgn="base" hangingPunct="1">
        <a:spcBef>
          <a:spcPct val="0"/>
        </a:spcBef>
        <a:spcAft>
          <a:spcPct val="0"/>
        </a:spcAft>
        <a:defRPr sz="4400" b="1">
          <a:solidFill>
            <a:srgbClr val="595959"/>
          </a:solidFill>
          <a:latin typeface="Calibri" pitchFamily="34" charset="0"/>
        </a:defRPr>
      </a:lvl8pPr>
      <a:lvl9pPr marL="1828800" algn="l" rtl="0" eaLnBrk="1" fontAlgn="base" hangingPunct="1">
        <a:spcBef>
          <a:spcPct val="0"/>
        </a:spcBef>
        <a:spcAft>
          <a:spcPct val="0"/>
        </a:spcAft>
        <a:defRPr sz="4400" b="1">
          <a:solidFill>
            <a:srgbClr val="595959"/>
          </a:solidFill>
          <a:latin typeface="Calibri" pitchFamily="34" charset="0"/>
        </a:defRPr>
      </a:lvl9pPr>
    </p:titleStyle>
    <p:bodyStyle>
      <a:lvl1pPr marL="342900" indent="-342900" algn="l" rtl="0" eaLnBrk="1" fontAlgn="base" hangingPunct="1">
        <a:spcBef>
          <a:spcPct val="20000"/>
        </a:spcBef>
        <a:spcAft>
          <a:spcPct val="0"/>
        </a:spcAft>
        <a:buClr>
          <a:srgbClr val="CC00CC"/>
        </a:buClr>
        <a:buSzPct val="60000"/>
        <a:buFontTx/>
        <a:buBlip>
          <a:blip/>
        </a:buBlip>
        <a:defRPr sz="3200" kern="1200">
          <a:solidFill>
            <a:schemeClr val="tx1"/>
          </a:solidFill>
          <a:latin typeface="Century Gothic" pitchFamily="34" charset="0"/>
          <a:ea typeface="+mn-ea"/>
          <a:cs typeface="+mn-cs"/>
        </a:defRPr>
      </a:lvl1pPr>
      <a:lvl2pPr marL="742950" indent="-285750" algn="l" rtl="0" eaLnBrk="1" fontAlgn="base" hangingPunct="1">
        <a:spcBef>
          <a:spcPct val="20000"/>
        </a:spcBef>
        <a:spcAft>
          <a:spcPct val="0"/>
        </a:spcAft>
        <a:buClr>
          <a:srgbClr val="CC00CC"/>
        </a:buClr>
        <a:buFontTx/>
        <a:buBlip>
          <a:blip r:embed="rId18"/>
        </a:buBlip>
        <a:defRPr sz="2800" kern="1200">
          <a:solidFill>
            <a:schemeClr val="tx1"/>
          </a:solidFill>
          <a:latin typeface="Century Gothic" pitchFamily="34"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8.xml"/><Relationship Id="rId1" Type="http://schemas.openxmlformats.org/officeDocument/2006/relationships/tags" Target="../tags/tag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7.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40.jpg"/></Relationships>
</file>

<file path=ppt/slides/_rels/slide5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50.jpg"/></Relationships>
</file>

<file path=ppt/slides/_rels/slide7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File:RELIGIONES.png"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8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08912" cy="858019"/>
          </a:xfrm>
        </p:spPr>
        <p:txBody>
          <a:bodyPr/>
          <a:lstStyle/>
          <a:p>
            <a:pPr algn="ctr"/>
            <a:r>
              <a:rPr lang="en-GB" sz="4800" dirty="0">
                <a:solidFill>
                  <a:schemeClr val="bg1"/>
                </a:solidFill>
              </a:rPr>
              <a:t>Unconscious Bias </a:t>
            </a:r>
          </a:p>
        </p:txBody>
      </p:sp>
      <p:sp>
        <p:nvSpPr>
          <p:cNvPr id="9" name="Rectangle 8"/>
          <p:cNvSpPr/>
          <p:nvPr/>
        </p:nvSpPr>
        <p:spPr>
          <a:xfrm>
            <a:off x="0" y="0"/>
            <a:ext cx="428596" cy="6858000"/>
          </a:xfrm>
          <a:prstGeom prst="rect">
            <a:avLst/>
          </a:prstGeom>
          <a:solidFill>
            <a:srgbClr val="FF33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ctangle 9"/>
          <p:cNvSpPr/>
          <p:nvPr/>
        </p:nvSpPr>
        <p:spPr>
          <a:xfrm>
            <a:off x="8712618" y="0"/>
            <a:ext cx="428596" cy="6858000"/>
          </a:xfrm>
          <a:prstGeom prst="rect">
            <a:avLst/>
          </a:prstGeom>
          <a:solidFill>
            <a:srgbClr val="FF33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 name="Rectangle 1"/>
          <p:cNvSpPr/>
          <p:nvPr/>
        </p:nvSpPr>
        <p:spPr>
          <a:xfrm>
            <a:off x="457212" y="5836260"/>
            <a:ext cx="825507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prstClr val="white"/>
                </a:solidFill>
                <a:effectLst/>
                <a:uLnTx/>
                <a:uFillTx/>
                <a:latin typeface="Century Gothic" panose="020B0502020202020204" pitchFamily="34" charset="0"/>
                <a:ea typeface="+mn-ea"/>
                <a:cs typeface="Arial" charset="0"/>
              </a:rPr>
              <a:t>The Listening Brain</a:t>
            </a:r>
            <a:r>
              <a:rPr kumimoji="0" lang="en-GB" sz="1000" b="0" i="0" u="none" strike="noStrike" kern="0" cap="none" spc="0" normalizeH="0" baseline="0" noProof="0" dirty="0">
                <a:ln>
                  <a:noFill/>
                </a:ln>
                <a:solidFill>
                  <a:prstClr val="white"/>
                </a:solidFill>
                <a:effectLst/>
                <a:uLnTx/>
                <a:uFillTx/>
                <a:latin typeface="Century Gothic" panose="020B0502020202020204" pitchFamily="34" charset="0"/>
                <a:ea typeface="+mn-ea"/>
                <a:cs typeface="Arial" charset="0"/>
              </a:rPr>
              <a:t>, Source: The Wellcome Institute</a:t>
            </a:r>
            <a:endParaRPr kumimoji="0" lang="en-GB" sz="1000" b="0" i="1" u="none" strike="noStrike" kern="0" cap="none" spc="0" normalizeH="0" baseline="0" noProof="0" dirty="0">
              <a:ln>
                <a:noFill/>
              </a:ln>
              <a:solidFill>
                <a:prstClr val="white"/>
              </a:solidFill>
              <a:effectLst/>
              <a:uLnTx/>
              <a:uFillTx/>
              <a:latin typeface="Century Gothic" panose="020B0502020202020204" pitchFamily="34" charset="0"/>
              <a:ea typeface="+mn-ea"/>
              <a:cs typeface="Arial" charset="0"/>
            </a:endParaRPr>
          </a:p>
        </p:txBody>
      </p:sp>
      <p:sp>
        <p:nvSpPr>
          <p:cNvPr id="3" name="Rectangle 2">
            <a:extLst>
              <a:ext uri="{FF2B5EF4-FFF2-40B4-BE49-F238E27FC236}">
                <a16:creationId xmlns:a16="http://schemas.microsoft.com/office/drawing/2014/main" id="{5DC44BC7-55E7-45B2-AB06-660903AF4F03}"/>
              </a:ext>
            </a:extLst>
          </p:cNvPr>
          <p:cNvSpPr/>
          <p:nvPr/>
        </p:nvSpPr>
        <p:spPr>
          <a:xfrm>
            <a:off x="441392" y="6186116"/>
            <a:ext cx="8310640" cy="3693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pic>
        <p:nvPicPr>
          <p:cNvPr id="6" name="Picture 5">
            <a:extLst>
              <a:ext uri="{FF2B5EF4-FFF2-40B4-BE49-F238E27FC236}">
                <a16:creationId xmlns:a16="http://schemas.microsoft.com/office/drawing/2014/main" id="{13564236-60A2-4BDA-B3CA-47F535A7CA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361" y="1340768"/>
            <a:ext cx="7443278" cy="2526087"/>
          </a:xfrm>
          <a:prstGeom prst="rect">
            <a:avLst/>
          </a:prstGeom>
        </p:spPr>
      </p:pic>
      <p:sp>
        <p:nvSpPr>
          <p:cNvPr id="7" name="Rectangle 6">
            <a:extLst>
              <a:ext uri="{FF2B5EF4-FFF2-40B4-BE49-F238E27FC236}">
                <a16:creationId xmlns:a16="http://schemas.microsoft.com/office/drawing/2014/main" id="{3DE08DCC-E4D2-4417-8672-A9F28E689220}"/>
              </a:ext>
            </a:extLst>
          </p:cNvPr>
          <p:cNvSpPr/>
          <p:nvPr/>
        </p:nvSpPr>
        <p:spPr>
          <a:xfrm>
            <a:off x="847575" y="4149140"/>
            <a:ext cx="7446063" cy="1384995"/>
          </a:xfrm>
          <a:prstGeom prst="rect">
            <a:avLst/>
          </a:prstGeom>
        </p:spPr>
        <p:txBody>
          <a:bodyPr wrap="square">
            <a:spAutoFit/>
          </a:bodyPr>
          <a:lstStyle/>
          <a:p>
            <a:r>
              <a:rPr lang="en-GB" sz="2800" b="1" dirty="0">
                <a:solidFill>
                  <a:srgbClr val="FF3399"/>
                </a:solidFill>
                <a:latin typeface="Century Gothic" panose="020B0502020202020204" pitchFamily="34" charset="0"/>
                <a:ea typeface="Calibri" panose="020F0502020204030204" pitchFamily="34" charset="0"/>
                <a:cs typeface="Times New Roman" panose="02020603050405020304" pitchFamily="18" charset="0"/>
              </a:rPr>
              <a:t>Conference of Colleges Diversity Fund Project on special dietary requirements of BAME and observant religious students</a:t>
            </a:r>
            <a:endParaRPr lang="en-GB" sz="2800" b="1" dirty="0"/>
          </a:p>
        </p:txBody>
      </p:sp>
    </p:spTree>
    <p:custDataLst>
      <p:tags r:id="rId1"/>
    </p:custDataLst>
    <p:extLst>
      <p:ext uri="{BB962C8B-B14F-4D97-AF65-F5344CB8AC3E}">
        <p14:creationId xmlns:p14="http://schemas.microsoft.com/office/powerpoint/2010/main" val="3596368972"/>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3232D-7997-48C1-8ABA-6531BD50297D}"/>
              </a:ext>
            </a:extLst>
          </p:cNvPr>
          <p:cNvSpPr>
            <a:spLocks noGrp="1"/>
          </p:cNvSpPr>
          <p:nvPr>
            <p:ph type="title"/>
          </p:nvPr>
        </p:nvSpPr>
        <p:spPr/>
        <p:txBody>
          <a:bodyPr/>
          <a:lstStyle/>
          <a:p>
            <a:r>
              <a:rPr lang="en-GB" dirty="0"/>
              <a:t>This means that …</a:t>
            </a:r>
          </a:p>
        </p:txBody>
      </p:sp>
      <p:sp>
        <p:nvSpPr>
          <p:cNvPr id="3" name="Content Placeholder 2">
            <a:extLst>
              <a:ext uri="{FF2B5EF4-FFF2-40B4-BE49-F238E27FC236}">
                <a16:creationId xmlns:a16="http://schemas.microsoft.com/office/drawing/2014/main" id="{BDC6A1DF-14DF-46C7-96AE-B867CB24A661}"/>
              </a:ext>
            </a:extLst>
          </p:cNvPr>
          <p:cNvSpPr>
            <a:spLocks noGrp="1"/>
          </p:cNvSpPr>
          <p:nvPr>
            <p:ph sz="half" idx="1"/>
          </p:nvPr>
        </p:nvSpPr>
        <p:spPr>
          <a:xfrm>
            <a:off x="457199" y="1166018"/>
            <a:ext cx="4259263" cy="4525963"/>
          </a:xfrm>
        </p:spPr>
        <p:txBody>
          <a:bodyPr/>
          <a:lstStyle/>
          <a:p>
            <a:r>
              <a:rPr lang="en-GB" sz="2200" dirty="0"/>
              <a:t>According to the Tearfund Survey of 2007 approximately </a:t>
            </a:r>
            <a:r>
              <a:rPr lang="en-GB" sz="2200" b="1" dirty="0"/>
              <a:t>7%</a:t>
            </a:r>
            <a:r>
              <a:rPr lang="en-GB" sz="2200" dirty="0"/>
              <a:t> of Christians will be regular  church attenders</a:t>
            </a:r>
          </a:p>
          <a:p>
            <a:pPr marL="0" indent="0">
              <a:buNone/>
            </a:pPr>
            <a:endParaRPr lang="en-GB" sz="1100" dirty="0"/>
          </a:p>
          <a:p>
            <a:r>
              <a:rPr lang="en-GB" sz="2200" dirty="0"/>
              <a:t>That means </a:t>
            </a:r>
            <a:r>
              <a:rPr lang="en-GB" sz="2200" b="1" dirty="0"/>
              <a:t>2,335,000</a:t>
            </a:r>
            <a:r>
              <a:rPr lang="en-GB" sz="2200" dirty="0"/>
              <a:t> regular church goers as opposed to the </a:t>
            </a:r>
            <a:r>
              <a:rPr lang="en-GB" sz="2200" b="1" dirty="0"/>
              <a:t>33,365,000</a:t>
            </a:r>
            <a:r>
              <a:rPr lang="en-GB" sz="2200" dirty="0"/>
              <a:t> people who see themselves as Christian</a:t>
            </a:r>
          </a:p>
          <a:p>
            <a:endParaRPr lang="en-GB" sz="1100" dirty="0"/>
          </a:p>
          <a:p>
            <a:r>
              <a:rPr lang="en-GB" sz="2200" dirty="0"/>
              <a:t>Observant Christians tend to have an older age profile 22% aged 65 and over.</a:t>
            </a:r>
          </a:p>
          <a:p>
            <a:pPr marL="0" indent="0">
              <a:buNone/>
            </a:pPr>
            <a:endParaRPr lang="en-GB" sz="2200" dirty="0"/>
          </a:p>
        </p:txBody>
      </p:sp>
      <p:pic>
        <p:nvPicPr>
          <p:cNvPr id="5" name="Content Placeholder 4" descr="St Mary's, Cable Street">
            <a:extLst>
              <a:ext uri="{FF2B5EF4-FFF2-40B4-BE49-F238E27FC236}">
                <a16:creationId xmlns:a16="http://schemas.microsoft.com/office/drawing/2014/main" id="{72BE5420-6DDF-4726-81C7-55BB18D1ABA1}"/>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16463" y="1254452"/>
            <a:ext cx="4038600" cy="4315758"/>
          </a:xfrm>
          <a:prstGeom prst="rect">
            <a:avLst/>
          </a:prstGeom>
          <a:noFill/>
          <a:ln>
            <a:noFill/>
          </a:ln>
        </p:spPr>
      </p:pic>
    </p:spTree>
    <p:extLst>
      <p:ext uri="{BB962C8B-B14F-4D97-AF65-F5344CB8AC3E}">
        <p14:creationId xmlns:p14="http://schemas.microsoft.com/office/powerpoint/2010/main" val="2996633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B32E-7ED8-4391-AC8A-34653028E26E}"/>
              </a:ext>
            </a:extLst>
          </p:cNvPr>
          <p:cNvSpPr>
            <a:spLocks noGrp="1"/>
          </p:cNvSpPr>
          <p:nvPr>
            <p:ph type="title"/>
          </p:nvPr>
        </p:nvSpPr>
        <p:spPr/>
        <p:txBody>
          <a:bodyPr/>
          <a:lstStyle/>
          <a:p>
            <a:r>
              <a:rPr lang="en-GB" dirty="0"/>
              <a:t>All Change?</a:t>
            </a:r>
          </a:p>
        </p:txBody>
      </p:sp>
      <p:sp>
        <p:nvSpPr>
          <p:cNvPr id="3" name="Content Placeholder 2">
            <a:extLst>
              <a:ext uri="{FF2B5EF4-FFF2-40B4-BE49-F238E27FC236}">
                <a16:creationId xmlns:a16="http://schemas.microsoft.com/office/drawing/2014/main" id="{2EB4DF58-9D29-4087-97CC-C121C0CFE37C}"/>
              </a:ext>
            </a:extLst>
          </p:cNvPr>
          <p:cNvSpPr>
            <a:spLocks noGrp="1"/>
          </p:cNvSpPr>
          <p:nvPr>
            <p:ph sz="half" idx="1"/>
          </p:nvPr>
        </p:nvSpPr>
        <p:spPr>
          <a:xfrm>
            <a:off x="516032" y="1484784"/>
            <a:ext cx="4038600" cy="5026670"/>
          </a:xfrm>
        </p:spPr>
        <p:txBody>
          <a:bodyPr/>
          <a:lstStyle/>
          <a:p>
            <a:r>
              <a:rPr lang="en-GB" sz="2200" dirty="0"/>
              <a:t>In the 2011 Census </a:t>
            </a:r>
            <a:r>
              <a:rPr lang="en-GB" sz="2200" b="1" dirty="0"/>
              <a:t>7.6%</a:t>
            </a:r>
            <a:r>
              <a:rPr lang="en-GB" sz="2200" dirty="0"/>
              <a:t> of the UK population gave their religion as different to Christianity</a:t>
            </a:r>
          </a:p>
          <a:p>
            <a:pPr marL="0" indent="0">
              <a:buNone/>
            </a:pPr>
            <a:endParaRPr lang="en-GB" sz="1100" dirty="0"/>
          </a:p>
          <a:p>
            <a:r>
              <a:rPr lang="en-GB" sz="2200" dirty="0"/>
              <a:t>Muslims </a:t>
            </a:r>
            <a:r>
              <a:rPr lang="en-GB" sz="2200" b="1" dirty="0"/>
              <a:t>5% </a:t>
            </a:r>
            <a:r>
              <a:rPr lang="en-GB" sz="2200" dirty="0"/>
              <a:t>of the UK population</a:t>
            </a:r>
          </a:p>
          <a:p>
            <a:pPr marL="0" indent="0">
              <a:buNone/>
            </a:pPr>
            <a:endParaRPr lang="en-GB" sz="1100" dirty="0"/>
          </a:p>
          <a:p>
            <a:r>
              <a:rPr lang="en-GB" sz="2200" dirty="0"/>
              <a:t>Largest religious group after Christianity</a:t>
            </a:r>
          </a:p>
          <a:p>
            <a:pPr marL="0" indent="0">
              <a:buNone/>
            </a:pPr>
            <a:endParaRPr lang="en-GB" sz="1100" dirty="0"/>
          </a:p>
          <a:p>
            <a:pPr marL="0" indent="0">
              <a:buNone/>
            </a:pPr>
            <a:endParaRPr lang="en-GB" sz="400" dirty="0"/>
          </a:p>
          <a:p>
            <a:r>
              <a:rPr lang="en-GB" sz="2200" dirty="0"/>
              <a:t>Muslims tend to have a younger age profile </a:t>
            </a:r>
            <a:r>
              <a:rPr lang="en-GB" sz="2200" b="1" dirty="0"/>
              <a:t>48%</a:t>
            </a:r>
            <a:r>
              <a:rPr lang="en-GB" sz="2200" dirty="0"/>
              <a:t> under 25.</a:t>
            </a:r>
          </a:p>
          <a:p>
            <a:pPr marL="0" indent="0">
              <a:buNone/>
            </a:pPr>
            <a:endParaRPr lang="en-GB" sz="2200" dirty="0"/>
          </a:p>
          <a:p>
            <a:endParaRPr lang="en-GB" sz="2200" dirty="0"/>
          </a:p>
        </p:txBody>
      </p:sp>
      <p:pic>
        <p:nvPicPr>
          <p:cNvPr id="6" name="Content Placeholder 5" descr="A group of people in a city&#10;&#10;Description automatically generated">
            <a:extLst>
              <a:ext uri="{FF2B5EF4-FFF2-40B4-BE49-F238E27FC236}">
                <a16:creationId xmlns:a16="http://schemas.microsoft.com/office/drawing/2014/main" id="{5BBF8641-980D-4DA2-98E2-E4C6E893296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705302"/>
            <a:ext cx="4038600" cy="4315758"/>
          </a:xfrm>
        </p:spPr>
      </p:pic>
    </p:spTree>
    <p:extLst>
      <p:ext uri="{BB962C8B-B14F-4D97-AF65-F5344CB8AC3E}">
        <p14:creationId xmlns:p14="http://schemas.microsoft.com/office/powerpoint/2010/main" val="1610945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82686-D5B8-4624-830C-7D5EB558DFB5}"/>
              </a:ext>
            </a:extLst>
          </p:cNvPr>
          <p:cNvSpPr>
            <a:spLocks noGrp="1"/>
          </p:cNvSpPr>
          <p:nvPr>
            <p:ph type="title"/>
          </p:nvPr>
        </p:nvSpPr>
        <p:spPr/>
        <p:txBody>
          <a:bodyPr/>
          <a:lstStyle/>
          <a:p>
            <a:r>
              <a:rPr lang="en-GB" dirty="0"/>
              <a:t>Food Glorious Food</a:t>
            </a:r>
          </a:p>
        </p:txBody>
      </p:sp>
      <p:sp>
        <p:nvSpPr>
          <p:cNvPr id="3" name="Content Placeholder 2">
            <a:extLst>
              <a:ext uri="{FF2B5EF4-FFF2-40B4-BE49-F238E27FC236}">
                <a16:creationId xmlns:a16="http://schemas.microsoft.com/office/drawing/2014/main" id="{39E350E1-B537-4C79-BCE8-71E0C3BDD653}"/>
              </a:ext>
            </a:extLst>
          </p:cNvPr>
          <p:cNvSpPr>
            <a:spLocks noGrp="1"/>
          </p:cNvSpPr>
          <p:nvPr>
            <p:ph sz="half" idx="1"/>
          </p:nvPr>
        </p:nvSpPr>
        <p:spPr>
          <a:xfrm>
            <a:off x="520147" y="1268760"/>
            <a:ext cx="4038600" cy="4525963"/>
          </a:xfrm>
        </p:spPr>
        <p:txBody>
          <a:bodyPr/>
          <a:lstStyle/>
          <a:p>
            <a:pPr marL="0" indent="0">
              <a:buNone/>
            </a:pPr>
            <a:r>
              <a:rPr lang="en-GB" dirty="0"/>
              <a:t>In this session we concentrate on the dietary requirements of observant religious people: </a:t>
            </a:r>
          </a:p>
          <a:p>
            <a:pPr>
              <a:buFont typeface="Arial" panose="020B0604020202020204" pitchFamily="34" charset="0"/>
              <a:buChar char="•"/>
            </a:pPr>
            <a:r>
              <a:rPr lang="en-GB" dirty="0"/>
              <a:t>How this makes life challenging</a:t>
            </a:r>
          </a:p>
          <a:p>
            <a:pPr>
              <a:buFont typeface="Arial" panose="020B0604020202020204" pitchFamily="34" charset="0"/>
              <a:buChar char="•"/>
            </a:pPr>
            <a:r>
              <a:rPr lang="en-GB" dirty="0"/>
              <a:t>How this makes life  interesting</a:t>
            </a:r>
          </a:p>
        </p:txBody>
      </p:sp>
      <p:pic>
        <p:nvPicPr>
          <p:cNvPr id="6" name="Content Placeholder 5" descr="A picture containing photo&#10;&#10;Description automatically generated">
            <a:extLst>
              <a:ext uri="{FF2B5EF4-FFF2-40B4-BE49-F238E27FC236}">
                <a16:creationId xmlns:a16="http://schemas.microsoft.com/office/drawing/2014/main" id="{202A9013-3B45-48C4-AB11-38D6D2C1D68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84700" y="2042319"/>
            <a:ext cx="4038600" cy="3028950"/>
          </a:xfrm>
        </p:spPr>
      </p:pic>
    </p:spTree>
    <p:extLst>
      <p:ext uri="{BB962C8B-B14F-4D97-AF65-F5344CB8AC3E}">
        <p14:creationId xmlns:p14="http://schemas.microsoft.com/office/powerpoint/2010/main" val="3914928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27492-0F7C-47A6-BB33-8CABDDEBEA87}"/>
              </a:ext>
            </a:extLst>
          </p:cNvPr>
          <p:cNvSpPr>
            <a:spLocks noGrp="1"/>
          </p:cNvSpPr>
          <p:nvPr>
            <p:ph type="title"/>
          </p:nvPr>
        </p:nvSpPr>
        <p:spPr/>
        <p:txBody>
          <a:bodyPr/>
          <a:lstStyle/>
          <a:p>
            <a:r>
              <a:rPr lang="en-GB" dirty="0"/>
              <a:t>Fiendishly hard quiz </a:t>
            </a:r>
          </a:p>
        </p:txBody>
      </p:sp>
      <p:sp>
        <p:nvSpPr>
          <p:cNvPr id="3" name="Text Placeholder 2">
            <a:extLst>
              <a:ext uri="{FF2B5EF4-FFF2-40B4-BE49-F238E27FC236}">
                <a16:creationId xmlns:a16="http://schemas.microsoft.com/office/drawing/2014/main" id="{37A9107B-6CDC-46C4-BB45-CECBB8098E07}"/>
              </a:ext>
            </a:extLst>
          </p:cNvPr>
          <p:cNvSpPr>
            <a:spLocks noGrp="1"/>
          </p:cNvSpPr>
          <p:nvPr>
            <p:ph type="body" idx="1"/>
          </p:nvPr>
        </p:nvSpPr>
        <p:spPr/>
        <p:txBody>
          <a:bodyPr/>
          <a:lstStyle/>
          <a:p>
            <a:r>
              <a:rPr lang="en-GB" dirty="0"/>
              <a:t>Work Individually or in pairs!</a:t>
            </a:r>
          </a:p>
          <a:p>
            <a:r>
              <a:rPr lang="en-GB" dirty="0"/>
              <a:t>See how many questions you can answer</a:t>
            </a:r>
          </a:p>
        </p:txBody>
      </p:sp>
    </p:spTree>
    <p:extLst>
      <p:ext uri="{BB962C8B-B14F-4D97-AF65-F5344CB8AC3E}">
        <p14:creationId xmlns:p14="http://schemas.microsoft.com/office/powerpoint/2010/main" val="3727522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657F2D2-EB41-433A-A7D5-8B3375EB8482}"/>
              </a:ext>
            </a:extLst>
          </p:cNvPr>
          <p:cNvSpPr>
            <a:spLocks noGrp="1"/>
          </p:cNvSpPr>
          <p:nvPr>
            <p:ph type="body" idx="1"/>
          </p:nvPr>
        </p:nvSpPr>
        <p:spPr/>
        <p:txBody>
          <a:bodyPr/>
          <a:lstStyle/>
          <a:p>
            <a:r>
              <a:rPr lang="en-GB" dirty="0"/>
              <a:t>University of Oxford</a:t>
            </a:r>
          </a:p>
        </p:txBody>
      </p:sp>
      <p:sp>
        <p:nvSpPr>
          <p:cNvPr id="10" name="Title 9">
            <a:extLst>
              <a:ext uri="{FF2B5EF4-FFF2-40B4-BE49-F238E27FC236}">
                <a16:creationId xmlns:a16="http://schemas.microsoft.com/office/drawing/2014/main" id="{38A947D7-5230-48F1-B3DE-B8BB3B746D88}"/>
              </a:ext>
            </a:extLst>
          </p:cNvPr>
          <p:cNvSpPr>
            <a:spLocks noGrp="1"/>
          </p:cNvSpPr>
          <p:nvPr>
            <p:ph type="title"/>
          </p:nvPr>
        </p:nvSpPr>
        <p:spPr/>
        <p:txBody>
          <a:bodyPr/>
          <a:lstStyle/>
          <a:p>
            <a:r>
              <a:rPr lang="en-GB" dirty="0"/>
              <a:t>Who is the customer?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Who are my customers?</a:t>
            </a:r>
          </a:p>
        </p:txBody>
      </p:sp>
      <p:sp>
        <p:nvSpPr>
          <p:cNvPr id="5" name="Content Placeholder 4"/>
          <p:cNvSpPr>
            <a:spLocks noGrp="1"/>
          </p:cNvSpPr>
          <p:nvPr>
            <p:ph idx="1"/>
          </p:nvPr>
        </p:nvSpPr>
        <p:spPr>
          <a:xfrm>
            <a:off x="457200" y="1124744"/>
            <a:ext cx="8229600" cy="5001419"/>
          </a:xfrm>
        </p:spPr>
        <p:txBody>
          <a:bodyPr/>
          <a:lstStyle/>
          <a:p>
            <a:pPr marL="0" indent="0" algn="ctr">
              <a:buNone/>
            </a:pPr>
            <a:r>
              <a:rPr lang="en-GB" dirty="0"/>
              <a:t>Around the diagram, write the types of people you come into contact with, who you regard as your customers</a:t>
            </a:r>
          </a:p>
        </p:txBody>
      </p:sp>
      <p:sp>
        <p:nvSpPr>
          <p:cNvPr id="6" name="Oval 5"/>
          <p:cNvSpPr/>
          <p:nvPr/>
        </p:nvSpPr>
        <p:spPr>
          <a:xfrm>
            <a:off x="2339752" y="3284984"/>
            <a:ext cx="4320480" cy="2016224"/>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3399"/>
                </a:solidFill>
              </a:rPr>
              <a:t>YOU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405" y="0"/>
            <a:ext cx="7928595" cy="1143000"/>
          </a:xfrm>
        </p:spPr>
        <p:txBody>
          <a:bodyPr/>
          <a:lstStyle/>
          <a:p>
            <a:r>
              <a:rPr lang="en-GB" dirty="0"/>
              <a:t>External and internal customers </a:t>
            </a:r>
          </a:p>
        </p:txBody>
      </p:sp>
      <p:sp>
        <p:nvSpPr>
          <p:cNvPr id="11" name="Oval 10"/>
          <p:cNvSpPr/>
          <p:nvPr/>
        </p:nvSpPr>
        <p:spPr>
          <a:xfrm>
            <a:off x="3635896" y="2708920"/>
            <a:ext cx="2232248" cy="2016224"/>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3399"/>
                </a:solidFill>
              </a:rPr>
              <a:t>YOU</a:t>
            </a:r>
          </a:p>
        </p:txBody>
      </p:sp>
      <p:sp>
        <p:nvSpPr>
          <p:cNvPr id="6" name="AutoShape 2" descr="Image result for siobhan harrington whitting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4" descr="Image result for siobhan harrington whittingt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32" name="Picture 31" descr="See the source image">
            <a:extLst>
              <a:ext uri="{FF2B5EF4-FFF2-40B4-BE49-F238E27FC236}">
                <a16:creationId xmlns:a16="http://schemas.microsoft.com/office/drawing/2014/main" id="{8D1DFE6F-88AD-4377-A773-67CB8E05FF5B}"/>
              </a:ext>
            </a:extLst>
          </p:cNvPr>
          <p:cNvPicPr/>
          <p:nvPr/>
        </p:nvPicPr>
        <p:blipFill rotWithShape="1">
          <a:blip r:embed="rId3" cstate="print">
            <a:extLst>
              <a:ext uri="{28A0092B-C50C-407E-A947-70E740481C1C}">
                <a14:useLocalDpi xmlns:a14="http://schemas.microsoft.com/office/drawing/2010/main" val="0"/>
              </a:ext>
            </a:extLst>
          </a:blip>
          <a:srcRect l="7311" r="13266"/>
          <a:stretch/>
        </p:blipFill>
        <p:spPr bwMode="auto">
          <a:xfrm>
            <a:off x="1215405" y="1560566"/>
            <a:ext cx="2276475" cy="1373505"/>
          </a:xfrm>
          <a:prstGeom prst="rect">
            <a:avLst/>
          </a:prstGeom>
          <a:noFill/>
          <a:ln>
            <a:noFill/>
          </a:ln>
          <a:extLst>
            <a:ext uri="{53640926-AAD7-44D8-BBD7-CCE9431645EC}">
              <a14:shadowObscured xmlns:a14="http://schemas.microsoft.com/office/drawing/2010/main"/>
            </a:ext>
          </a:extLst>
        </p:spPr>
      </p:pic>
      <p:pic>
        <p:nvPicPr>
          <p:cNvPr id="34" name="Picture 33" descr="C:\Users\Tom\AppData\Local\Microsoft\Windows\INetCache\Content.MSO\A5C27603.tmp">
            <a:extLst>
              <a:ext uri="{FF2B5EF4-FFF2-40B4-BE49-F238E27FC236}">
                <a16:creationId xmlns:a16="http://schemas.microsoft.com/office/drawing/2014/main" id="{465E7A24-2261-472F-BEE4-8BEDA09056D5}"/>
              </a:ext>
            </a:extLst>
          </p:cNvPr>
          <p:cNvPicPr/>
          <p:nvPr/>
        </p:nvPicPr>
        <p:blipFill rotWithShape="1">
          <a:blip r:embed="rId4">
            <a:extLst>
              <a:ext uri="{28A0092B-C50C-407E-A947-70E740481C1C}">
                <a14:useLocalDpi xmlns:a14="http://schemas.microsoft.com/office/drawing/2010/main" val="0"/>
              </a:ext>
            </a:extLst>
          </a:blip>
          <a:srcRect l="45283" r="4905"/>
          <a:stretch/>
        </p:blipFill>
        <p:spPr bwMode="auto">
          <a:xfrm>
            <a:off x="6915864" y="1273503"/>
            <a:ext cx="1257300" cy="1524000"/>
          </a:xfrm>
          <a:prstGeom prst="rect">
            <a:avLst/>
          </a:prstGeom>
          <a:noFill/>
          <a:ln>
            <a:noFill/>
          </a:ln>
          <a:extLst>
            <a:ext uri="{53640926-AAD7-44D8-BBD7-CCE9431645EC}">
              <a14:shadowObscured xmlns:a14="http://schemas.microsoft.com/office/drawing/2010/main"/>
            </a:ext>
          </a:extLst>
        </p:spPr>
      </p:pic>
      <p:pic>
        <p:nvPicPr>
          <p:cNvPr id="35" name="Picture 34" descr="See the source image">
            <a:extLst>
              <a:ext uri="{FF2B5EF4-FFF2-40B4-BE49-F238E27FC236}">
                <a16:creationId xmlns:a16="http://schemas.microsoft.com/office/drawing/2014/main" id="{1C5E5495-BD7B-4595-BDBB-2B7E3141C389}"/>
              </a:ext>
            </a:extLst>
          </p:cNvPr>
          <p:cNvPicPr/>
          <p:nvPr/>
        </p:nvPicPr>
        <p:blipFill rotWithShape="1">
          <a:blip r:embed="rId5" cstate="print">
            <a:extLst>
              <a:ext uri="{28A0092B-C50C-407E-A947-70E740481C1C}">
                <a14:useLocalDpi xmlns:a14="http://schemas.microsoft.com/office/drawing/2010/main" val="0"/>
              </a:ext>
            </a:extLst>
          </a:blip>
          <a:srcRect l="53192"/>
          <a:stretch/>
        </p:blipFill>
        <p:spPr bwMode="auto">
          <a:xfrm>
            <a:off x="6511253" y="3332208"/>
            <a:ext cx="2167477" cy="1628376"/>
          </a:xfrm>
          <a:prstGeom prst="rect">
            <a:avLst/>
          </a:prstGeom>
          <a:noFill/>
          <a:ln>
            <a:noFill/>
          </a:ln>
          <a:extLst>
            <a:ext uri="{53640926-AAD7-44D8-BBD7-CCE9431645EC}">
              <a14:shadowObscured xmlns:a14="http://schemas.microsoft.com/office/drawing/2010/main"/>
            </a:ext>
          </a:extLst>
        </p:spPr>
      </p:pic>
      <p:pic>
        <p:nvPicPr>
          <p:cNvPr id="36" name="Picture 35" descr="See the source image">
            <a:extLst>
              <a:ext uri="{FF2B5EF4-FFF2-40B4-BE49-F238E27FC236}">
                <a16:creationId xmlns:a16="http://schemas.microsoft.com/office/drawing/2014/main" id="{DAD48AA9-A1ED-44FB-93D0-682CE8DFF9E8}"/>
              </a:ext>
            </a:extLst>
          </p:cNvPr>
          <p:cNvPicPr/>
          <p:nvPr/>
        </p:nvPicPr>
        <p:blipFill rotWithShape="1">
          <a:blip r:embed="rId6">
            <a:extLst>
              <a:ext uri="{28A0092B-C50C-407E-A947-70E740481C1C}">
                <a14:useLocalDpi xmlns:a14="http://schemas.microsoft.com/office/drawing/2010/main" val="0"/>
              </a:ext>
            </a:extLst>
          </a:blip>
          <a:srcRect t="26287" b="7588"/>
          <a:stretch/>
        </p:blipFill>
        <p:spPr bwMode="auto">
          <a:xfrm>
            <a:off x="899592" y="5004667"/>
            <a:ext cx="3514725" cy="1428750"/>
          </a:xfrm>
          <a:prstGeom prst="rect">
            <a:avLst/>
          </a:prstGeom>
          <a:noFill/>
          <a:ln>
            <a:noFill/>
          </a:ln>
          <a:extLst>
            <a:ext uri="{53640926-AAD7-44D8-BBD7-CCE9431645EC}">
              <a14:shadowObscured xmlns:a14="http://schemas.microsoft.com/office/drawing/2010/main"/>
            </a:ext>
          </a:extLst>
        </p:spPr>
      </p:pic>
      <p:pic>
        <p:nvPicPr>
          <p:cNvPr id="37" name="Picture 36" descr="See the source image">
            <a:extLst>
              <a:ext uri="{FF2B5EF4-FFF2-40B4-BE49-F238E27FC236}">
                <a16:creationId xmlns:a16="http://schemas.microsoft.com/office/drawing/2014/main" id="{BAA7A8C3-F487-4DEB-A199-73F5B9E235DB}"/>
              </a:ext>
            </a:extLst>
          </p:cNvPr>
          <p:cNvPicPr/>
          <p:nvPr/>
        </p:nvPicPr>
        <p:blipFill rotWithShape="1">
          <a:blip r:embed="rId7" cstate="print">
            <a:extLst>
              <a:ext uri="{28A0092B-C50C-407E-A947-70E740481C1C}">
                <a14:useLocalDpi xmlns:a14="http://schemas.microsoft.com/office/drawing/2010/main" val="0"/>
              </a:ext>
            </a:extLst>
          </a:blip>
          <a:srcRect l="3990" t="28669" r="21052"/>
          <a:stretch/>
        </p:blipFill>
        <p:spPr bwMode="auto">
          <a:xfrm>
            <a:off x="3891528" y="1236534"/>
            <a:ext cx="2131695" cy="1352550"/>
          </a:xfrm>
          <a:prstGeom prst="rect">
            <a:avLst/>
          </a:prstGeom>
          <a:noFill/>
          <a:ln>
            <a:noFill/>
          </a:ln>
          <a:extLst>
            <a:ext uri="{53640926-AAD7-44D8-BBD7-CCE9431645EC}">
              <a14:shadowObscured xmlns:a14="http://schemas.microsoft.com/office/drawing/2010/main"/>
            </a:ext>
          </a:extLst>
        </p:spPr>
      </p:pic>
      <p:pic>
        <p:nvPicPr>
          <p:cNvPr id="38" name="Picture 37" descr="See the source image">
            <a:extLst>
              <a:ext uri="{FF2B5EF4-FFF2-40B4-BE49-F238E27FC236}">
                <a16:creationId xmlns:a16="http://schemas.microsoft.com/office/drawing/2014/main" id="{3D63F9B8-46B8-4172-8B28-27481045E7C3}"/>
              </a:ext>
            </a:extLst>
          </p:cNvPr>
          <p:cNvPicPr/>
          <p:nvPr/>
        </p:nvPicPr>
        <p:blipFill rotWithShape="1">
          <a:blip r:embed="rId8" cstate="print">
            <a:extLst>
              <a:ext uri="{28A0092B-C50C-407E-A947-70E740481C1C}">
                <a14:useLocalDpi xmlns:a14="http://schemas.microsoft.com/office/drawing/2010/main" val="0"/>
              </a:ext>
            </a:extLst>
          </a:blip>
          <a:srcRect l="1828" t="26676" r="2920" b="7263"/>
          <a:stretch/>
        </p:blipFill>
        <p:spPr bwMode="auto">
          <a:xfrm>
            <a:off x="738014" y="3366119"/>
            <a:ext cx="2609850" cy="1206500"/>
          </a:xfrm>
          <a:prstGeom prst="rect">
            <a:avLst/>
          </a:prstGeom>
          <a:noFill/>
          <a:ln>
            <a:noFill/>
          </a:ln>
          <a:extLst>
            <a:ext uri="{53640926-AAD7-44D8-BBD7-CCE9431645EC}">
              <a14:shadowObscured xmlns:a14="http://schemas.microsoft.com/office/drawing/2010/main"/>
            </a:ext>
          </a:extLst>
        </p:spPr>
      </p:pic>
      <p:pic>
        <p:nvPicPr>
          <p:cNvPr id="39" name="Picture 38" descr="http://www.admin.ox.ac.uk/media/global/wwwadminoxacuk/localsites/estatesservices/images/mainsectionimages/facilitiesmanagement/Apprentices.gif">
            <a:extLst>
              <a:ext uri="{FF2B5EF4-FFF2-40B4-BE49-F238E27FC236}">
                <a16:creationId xmlns:a16="http://schemas.microsoft.com/office/drawing/2014/main" id="{D4E55B8E-7459-4B91-932A-051DDB455E0D}"/>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4788329" y="5329571"/>
            <a:ext cx="2609850" cy="1464945"/>
          </a:xfrm>
          <a:prstGeom prst="rect">
            <a:avLst/>
          </a:prstGeom>
          <a:noFill/>
          <a:ln>
            <a:noFill/>
          </a:ln>
        </p:spPr>
      </p:pic>
      <p:sp>
        <p:nvSpPr>
          <p:cNvPr id="10" name="TextBox 9">
            <a:extLst>
              <a:ext uri="{FF2B5EF4-FFF2-40B4-BE49-F238E27FC236}">
                <a16:creationId xmlns:a16="http://schemas.microsoft.com/office/drawing/2014/main" id="{65AF5720-3B53-4352-8583-C2780F8FEE5F}"/>
              </a:ext>
            </a:extLst>
          </p:cNvPr>
          <p:cNvSpPr txBox="1"/>
          <p:nvPr/>
        </p:nvSpPr>
        <p:spPr>
          <a:xfrm>
            <a:off x="1403648" y="1180657"/>
            <a:ext cx="1440160" cy="369332"/>
          </a:xfrm>
          <a:prstGeom prst="rect">
            <a:avLst/>
          </a:prstGeom>
          <a:noFill/>
        </p:spPr>
        <p:txBody>
          <a:bodyPr wrap="square" rtlCol="0">
            <a:spAutoFit/>
          </a:bodyPr>
          <a:lstStyle/>
          <a:p>
            <a:r>
              <a:rPr lang="en-GB" dirty="0"/>
              <a:t>Students</a:t>
            </a:r>
          </a:p>
        </p:txBody>
      </p:sp>
      <p:sp>
        <p:nvSpPr>
          <p:cNvPr id="13" name="TextBox 12">
            <a:extLst>
              <a:ext uri="{FF2B5EF4-FFF2-40B4-BE49-F238E27FC236}">
                <a16:creationId xmlns:a16="http://schemas.microsoft.com/office/drawing/2014/main" id="{5077701D-00D9-46CD-A317-6AFA37B8A8FC}"/>
              </a:ext>
            </a:extLst>
          </p:cNvPr>
          <p:cNvSpPr txBox="1"/>
          <p:nvPr/>
        </p:nvSpPr>
        <p:spPr>
          <a:xfrm>
            <a:off x="1106835" y="3028928"/>
            <a:ext cx="1872208" cy="369332"/>
          </a:xfrm>
          <a:prstGeom prst="rect">
            <a:avLst/>
          </a:prstGeom>
          <a:noFill/>
        </p:spPr>
        <p:txBody>
          <a:bodyPr wrap="square" rtlCol="0">
            <a:spAutoFit/>
          </a:bodyPr>
          <a:lstStyle/>
          <a:p>
            <a:r>
              <a:rPr lang="en-GB" dirty="0"/>
              <a:t>Admin Staff</a:t>
            </a:r>
          </a:p>
        </p:txBody>
      </p:sp>
      <p:sp>
        <p:nvSpPr>
          <p:cNvPr id="19" name="TextBox 18">
            <a:extLst>
              <a:ext uri="{FF2B5EF4-FFF2-40B4-BE49-F238E27FC236}">
                <a16:creationId xmlns:a16="http://schemas.microsoft.com/office/drawing/2014/main" id="{FEA5C864-85DC-4E4D-B14B-5566164D7BB3}"/>
              </a:ext>
            </a:extLst>
          </p:cNvPr>
          <p:cNvSpPr txBox="1"/>
          <p:nvPr/>
        </p:nvSpPr>
        <p:spPr>
          <a:xfrm>
            <a:off x="4165287" y="893504"/>
            <a:ext cx="1584176" cy="369332"/>
          </a:xfrm>
          <a:prstGeom prst="rect">
            <a:avLst/>
          </a:prstGeom>
          <a:noFill/>
        </p:spPr>
        <p:txBody>
          <a:bodyPr wrap="square" rtlCol="0">
            <a:spAutoFit/>
          </a:bodyPr>
          <a:lstStyle/>
          <a:p>
            <a:r>
              <a:rPr lang="en-GB" dirty="0"/>
              <a:t>Conferences</a:t>
            </a:r>
          </a:p>
        </p:txBody>
      </p:sp>
      <p:sp>
        <p:nvSpPr>
          <p:cNvPr id="27" name="TextBox 26">
            <a:extLst>
              <a:ext uri="{FF2B5EF4-FFF2-40B4-BE49-F238E27FC236}">
                <a16:creationId xmlns:a16="http://schemas.microsoft.com/office/drawing/2014/main" id="{6F238CC5-7400-4A70-AAE1-662A9ACDF1AE}"/>
              </a:ext>
            </a:extLst>
          </p:cNvPr>
          <p:cNvSpPr txBox="1"/>
          <p:nvPr/>
        </p:nvSpPr>
        <p:spPr>
          <a:xfrm>
            <a:off x="1215405" y="4680240"/>
            <a:ext cx="2167477" cy="369332"/>
          </a:xfrm>
          <a:prstGeom prst="rect">
            <a:avLst/>
          </a:prstGeom>
          <a:noFill/>
        </p:spPr>
        <p:txBody>
          <a:bodyPr wrap="square" rtlCol="0">
            <a:spAutoFit/>
          </a:bodyPr>
          <a:lstStyle/>
          <a:p>
            <a:r>
              <a:rPr lang="en-GB" dirty="0"/>
              <a:t>Language Schools</a:t>
            </a:r>
          </a:p>
        </p:txBody>
      </p:sp>
      <p:sp>
        <p:nvSpPr>
          <p:cNvPr id="28" name="TextBox 27">
            <a:extLst>
              <a:ext uri="{FF2B5EF4-FFF2-40B4-BE49-F238E27FC236}">
                <a16:creationId xmlns:a16="http://schemas.microsoft.com/office/drawing/2014/main" id="{5B0CD773-52E7-4CBF-AD3A-26178C975E60}"/>
              </a:ext>
            </a:extLst>
          </p:cNvPr>
          <p:cNvSpPr txBox="1"/>
          <p:nvPr/>
        </p:nvSpPr>
        <p:spPr>
          <a:xfrm>
            <a:off x="6732240" y="893504"/>
            <a:ext cx="1728192" cy="369332"/>
          </a:xfrm>
          <a:prstGeom prst="rect">
            <a:avLst/>
          </a:prstGeom>
          <a:noFill/>
        </p:spPr>
        <p:txBody>
          <a:bodyPr wrap="square" rtlCol="0">
            <a:spAutoFit/>
          </a:bodyPr>
          <a:lstStyle/>
          <a:p>
            <a:r>
              <a:rPr lang="en-GB" dirty="0"/>
              <a:t>College Staff</a:t>
            </a:r>
          </a:p>
        </p:txBody>
      </p:sp>
      <p:sp>
        <p:nvSpPr>
          <p:cNvPr id="33" name="TextBox 32">
            <a:extLst>
              <a:ext uri="{FF2B5EF4-FFF2-40B4-BE49-F238E27FC236}">
                <a16:creationId xmlns:a16="http://schemas.microsoft.com/office/drawing/2014/main" id="{C33235D2-68D2-4AB1-B152-CD440D013CB6}"/>
              </a:ext>
            </a:extLst>
          </p:cNvPr>
          <p:cNvSpPr txBox="1"/>
          <p:nvPr/>
        </p:nvSpPr>
        <p:spPr>
          <a:xfrm>
            <a:off x="6732240" y="2962876"/>
            <a:ext cx="1800200" cy="369332"/>
          </a:xfrm>
          <a:prstGeom prst="rect">
            <a:avLst/>
          </a:prstGeom>
          <a:noFill/>
        </p:spPr>
        <p:txBody>
          <a:bodyPr wrap="square" rtlCol="0">
            <a:spAutoFit/>
          </a:bodyPr>
          <a:lstStyle/>
          <a:p>
            <a:r>
              <a:rPr lang="en-GB" dirty="0"/>
              <a:t>Academic Staff</a:t>
            </a:r>
          </a:p>
        </p:txBody>
      </p:sp>
      <p:sp>
        <p:nvSpPr>
          <p:cNvPr id="40" name="TextBox 39">
            <a:extLst>
              <a:ext uri="{FF2B5EF4-FFF2-40B4-BE49-F238E27FC236}">
                <a16:creationId xmlns:a16="http://schemas.microsoft.com/office/drawing/2014/main" id="{68DA6744-AC41-4BF1-A81B-D941AA5E3E43}"/>
              </a:ext>
            </a:extLst>
          </p:cNvPr>
          <p:cNvSpPr txBox="1"/>
          <p:nvPr/>
        </p:nvSpPr>
        <p:spPr>
          <a:xfrm>
            <a:off x="5076055" y="5049572"/>
            <a:ext cx="2232247" cy="369332"/>
          </a:xfrm>
          <a:prstGeom prst="rect">
            <a:avLst/>
          </a:prstGeom>
          <a:noFill/>
        </p:spPr>
        <p:txBody>
          <a:bodyPr wrap="square" rtlCol="0">
            <a:spAutoFit/>
          </a:bodyPr>
          <a:lstStyle/>
          <a:p>
            <a:r>
              <a:rPr lang="en-GB" dirty="0"/>
              <a:t>Maintenance Staff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9" grpId="0"/>
      <p:bldP spid="27" grpId="0"/>
      <p:bldP spid="28" grpId="0"/>
      <p:bldP spid="33"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71400"/>
            <a:ext cx="7426028" cy="1143000"/>
          </a:xfrm>
        </p:spPr>
        <p:txBody>
          <a:bodyPr/>
          <a:lstStyle/>
          <a:p>
            <a:r>
              <a:rPr lang="en-GB" dirty="0"/>
              <a:t>Our customers include:</a:t>
            </a:r>
          </a:p>
        </p:txBody>
      </p:sp>
      <p:sp>
        <p:nvSpPr>
          <p:cNvPr id="3" name="Content Placeholder 2"/>
          <p:cNvSpPr>
            <a:spLocks noGrp="1"/>
          </p:cNvSpPr>
          <p:nvPr>
            <p:ph idx="1"/>
          </p:nvPr>
        </p:nvSpPr>
        <p:spPr>
          <a:xfrm>
            <a:off x="611560" y="1124744"/>
            <a:ext cx="8229600" cy="5184576"/>
          </a:xfrm>
        </p:spPr>
        <p:txBody>
          <a:bodyPr/>
          <a:lstStyle/>
          <a:p>
            <a:pPr>
              <a:spcAft>
                <a:spcPts val="1200"/>
              </a:spcAft>
            </a:pPr>
            <a:r>
              <a:rPr lang="en-US" dirty="0"/>
              <a:t>People who use our services </a:t>
            </a:r>
          </a:p>
          <a:p>
            <a:pPr>
              <a:spcAft>
                <a:spcPts val="1200"/>
              </a:spcAft>
            </a:pPr>
            <a:r>
              <a:rPr lang="en-US" dirty="0"/>
              <a:t>People acting on behalf of people who use our services </a:t>
            </a:r>
          </a:p>
          <a:p>
            <a:pPr>
              <a:spcAft>
                <a:spcPts val="1200"/>
              </a:spcAft>
            </a:pPr>
            <a:r>
              <a:rPr lang="en-GB" dirty="0"/>
              <a:t>Staff in the University – our internal customers</a:t>
            </a:r>
          </a:p>
          <a:p>
            <a:pPr>
              <a:spcAft>
                <a:spcPts val="1200"/>
              </a:spcAft>
            </a:pPr>
            <a:r>
              <a:rPr lang="en-GB" dirty="0"/>
              <a:t>Contractors working for the University – our external customers</a:t>
            </a:r>
          </a:p>
          <a:p>
            <a:pPr>
              <a:spcAft>
                <a:spcPts val="1200"/>
              </a:spcAft>
            </a:pPr>
            <a:r>
              <a:rPr lang="en-GB" dirty="0"/>
              <a:t>Other stakeholders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customer?</a:t>
            </a:r>
          </a:p>
        </p:txBody>
      </p:sp>
      <p:sp>
        <p:nvSpPr>
          <p:cNvPr id="3" name="Content Placeholder 2"/>
          <p:cNvSpPr>
            <a:spLocks noGrp="1"/>
          </p:cNvSpPr>
          <p:nvPr>
            <p:ph idx="1"/>
          </p:nvPr>
        </p:nvSpPr>
        <p:spPr>
          <a:xfrm>
            <a:off x="539552" y="1556792"/>
            <a:ext cx="8229600" cy="5102027"/>
          </a:xfrm>
        </p:spPr>
        <p:txBody>
          <a:bodyPr/>
          <a:lstStyle/>
          <a:p>
            <a:pPr marL="365125" indent="-365125"/>
            <a:r>
              <a:rPr lang="en-GB" dirty="0"/>
              <a:t>A customer is anyone who comes to you, or relies on you, for a service or for information</a:t>
            </a:r>
          </a:p>
          <a:p>
            <a:pPr marL="0" indent="0" algn="ctr">
              <a:buNone/>
            </a:pPr>
            <a:endParaRPr lang="en-GB" dirty="0"/>
          </a:p>
          <a:p>
            <a:r>
              <a:rPr lang="en-GB" dirty="0"/>
              <a:t>Even if you do not provide a service directly to a customer, you will be providing a service to someone who does   </a:t>
            </a:r>
          </a:p>
          <a:p>
            <a:endParaRPr lang="en-GB" dirty="0"/>
          </a:p>
          <a:p>
            <a:pPr marL="0" indent="0" algn="ctr">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0"/>
            <a:ext cx="7750644" cy="1143000"/>
          </a:xfrm>
        </p:spPr>
        <p:txBody>
          <a:bodyPr/>
          <a:lstStyle/>
          <a:p>
            <a:r>
              <a:rPr lang="en-GB" dirty="0"/>
              <a:t>On the topic of your customers</a:t>
            </a:r>
          </a:p>
        </p:txBody>
      </p:sp>
      <p:sp>
        <p:nvSpPr>
          <p:cNvPr id="3" name="Content Placeholder 2"/>
          <p:cNvSpPr>
            <a:spLocks noGrp="1"/>
          </p:cNvSpPr>
          <p:nvPr>
            <p:ph idx="1"/>
          </p:nvPr>
        </p:nvSpPr>
        <p:spPr>
          <a:xfrm>
            <a:off x="539552" y="1340768"/>
            <a:ext cx="8352928" cy="4525963"/>
          </a:xfrm>
        </p:spPr>
        <p:txBody>
          <a:bodyPr/>
          <a:lstStyle/>
          <a:p>
            <a:r>
              <a:rPr lang="en-GB" dirty="0"/>
              <a:t>How aware are you of how well you treat your colleagues?</a:t>
            </a:r>
          </a:p>
          <a:p>
            <a:r>
              <a:rPr lang="en-GB" dirty="0"/>
              <a:t>Do you provide the same level of professionalism and care to all your customers?</a:t>
            </a:r>
          </a:p>
          <a:p>
            <a:r>
              <a:rPr lang="en-GB" dirty="0"/>
              <a:t>The approaches we use with our colleagues should mirror those we use with other customers</a:t>
            </a:r>
          </a:p>
        </p:txBody>
      </p:sp>
    </p:spTree>
    <p:extLst>
      <p:ext uri="{BB962C8B-B14F-4D97-AF65-F5344CB8AC3E}">
        <p14:creationId xmlns:p14="http://schemas.microsoft.com/office/powerpoint/2010/main" val="26157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Religion and belief </a:t>
            </a:r>
          </a:p>
        </p:txBody>
      </p:sp>
      <p:sp>
        <p:nvSpPr>
          <p:cNvPr id="41" name="Text Placeholder 40"/>
          <p:cNvSpPr>
            <a:spLocks noGrp="1"/>
          </p:cNvSpPr>
          <p:nvPr>
            <p:ph type="body" idx="1"/>
          </p:nvPr>
        </p:nvSpPr>
        <p:spPr/>
        <p:txBody>
          <a:bodyPr/>
          <a:lstStyle/>
          <a:p>
            <a:r>
              <a:rPr lang="en-GB" dirty="0"/>
              <a:t>Module 1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0"/>
            <a:ext cx="7750644" cy="1143000"/>
          </a:xfrm>
        </p:spPr>
        <p:txBody>
          <a:bodyPr/>
          <a:lstStyle/>
          <a:p>
            <a:r>
              <a:rPr lang="en-GB" dirty="0"/>
              <a:t>Importance internal customers</a:t>
            </a:r>
          </a:p>
        </p:txBody>
      </p:sp>
      <p:sp>
        <p:nvSpPr>
          <p:cNvPr id="3" name="Content Placeholder 2"/>
          <p:cNvSpPr>
            <a:spLocks noGrp="1"/>
          </p:cNvSpPr>
          <p:nvPr>
            <p:ph idx="1"/>
          </p:nvPr>
        </p:nvSpPr>
        <p:spPr>
          <a:xfrm>
            <a:off x="539552" y="1196752"/>
            <a:ext cx="8424936" cy="4752528"/>
          </a:xfrm>
        </p:spPr>
        <p:txBody>
          <a:bodyPr/>
          <a:lstStyle/>
          <a:p>
            <a:r>
              <a:rPr lang="en-GB" sz="2800" dirty="0"/>
              <a:t>Great customer service means delivering a service to everyone we come into contact with, on top of the job we’re actually employed to do</a:t>
            </a:r>
          </a:p>
          <a:p>
            <a:r>
              <a:rPr lang="en-GB" sz="2800" dirty="0"/>
              <a:t>Treating your colleagues with great customer care and respect is as important as it is with other customers</a:t>
            </a:r>
          </a:p>
          <a:p>
            <a:pPr marL="0" indent="0">
              <a:buNone/>
            </a:pPr>
            <a:endParaRPr lang="en-GB" sz="1200" dirty="0"/>
          </a:p>
          <a:p>
            <a:pPr marL="0" indent="0">
              <a:buNone/>
            </a:pPr>
            <a:r>
              <a:rPr lang="en-GB" sz="2800" b="1" i="1" dirty="0"/>
              <a:t>“It's almost impossible to provide good external service if you and your organisation are not providing good internal service." </a:t>
            </a:r>
          </a:p>
          <a:p>
            <a:pPr marL="0" indent="0" algn="r">
              <a:buNone/>
            </a:pPr>
            <a:r>
              <a:rPr lang="en-GB" dirty="0"/>
              <a:t>	</a:t>
            </a:r>
            <a:r>
              <a:rPr lang="en-GB" sz="1800" dirty="0"/>
              <a:t>Benjamin Schneider, University of Maryland </a:t>
            </a:r>
          </a:p>
        </p:txBody>
      </p:sp>
    </p:spTree>
    <p:extLst>
      <p:ext uri="{BB962C8B-B14F-4D97-AF65-F5344CB8AC3E}">
        <p14:creationId xmlns:p14="http://schemas.microsoft.com/office/powerpoint/2010/main" val="4279656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…and the equality act </a:t>
            </a:r>
          </a:p>
        </p:txBody>
      </p:sp>
      <p:sp>
        <p:nvSpPr>
          <p:cNvPr id="5" name="Text Placeholder 4"/>
          <p:cNvSpPr>
            <a:spLocks noGrp="1"/>
          </p:cNvSpPr>
          <p:nvPr>
            <p:ph type="body" idx="1"/>
          </p:nvPr>
        </p:nvSpPr>
        <p:spPr/>
        <p:txBody>
          <a:bodyPr/>
          <a:lstStyle/>
          <a:p>
            <a:r>
              <a:rPr lang="en-GB" dirty="0"/>
              <a:t>Customer Care </a:t>
            </a:r>
          </a:p>
        </p:txBody>
      </p:sp>
      <p:sp>
        <p:nvSpPr>
          <p:cNvPr id="6" name="Slide Number Placeholder 5"/>
          <p:cNvSpPr>
            <a:spLocks noGrp="1"/>
          </p:cNvSpPr>
          <p:nvPr>
            <p:ph type="sldNum" sz="quarter" idx="11"/>
          </p:nvPr>
        </p:nvSpPr>
        <p:spPr/>
        <p:txBody>
          <a:bodyPr/>
          <a:lstStyle/>
          <a:p>
            <a:pPr>
              <a:defRPr/>
            </a:pP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0"/>
            <a:ext cx="7858148" cy="1143000"/>
          </a:xfrm>
        </p:spPr>
        <p:txBody>
          <a:bodyPr/>
          <a:lstStyle/>
          <a:p>
            <a:r>
              <a:rPr lang="en-GB" sz="3200" dirty="0"/>
              <a:t>The Equality Act and Customer Care </a:t>
            </a:r>
          </a:p>
        </p:txBody>
      </p:sp>
      <p:sp>
        <p:nvSpPr>
          <p:cNvPr id="3" name="Content Placeholder 2"/>
          <p:cNvSpPr>
            <a:spLocks noGrp="1"/>
          </p:cNvSpPr>
          <p:nvPr>
            <p:ph idx="1"/>
          </p:nvPr>
        </p:nvSpPr>
        <p:spPr>
          <a:xfrm>
            <a:off x="395536" y="1196752"/>
            <a:ext cx="8748464" cy="4857403"/>
          </a:xfrm>
        </p:spPr>
        <p:txBody>
          <a:bodyPr/>
          <a:lstStyle/>
          <a:p>
            <a:pPr>
              <a:spcAft>
                <a:spcPts val="600"/>
              </a:spcAft>
            </a:pPr>
            <a:r>
              <a:rPr lang="en-GB" dirty="0"/>
              <a:t>It is a key part of the legal framework that underpins the way the University provides its services</a:t>
            </a:r>
          </a:p>
          <a:p>
            <a:pPr>
              <a:spcAft>
                <a:spcPts val="400"/>
              </a:spcAft>
            </a:pPr>
            <a:r>
              <a:rPr lang="en-GB" dirty="0"/>
              <a:t>It sets out everyone’s right to be treated as an individual and with respect and dignity </a:t>
            </a:r>
          </a:p>
          <a:p>
            <a:pPr>
              <a:spcAft>
                <a:spcPts val="400"/>
              </a:spcAft>
            </a:pPr>
            <a:r>
              <a:rPr lang="en-GB" dirty="0"/>
              <a:t>It requires that university education services must be fair and meet the needs of everyone </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2758"/>
            <a:ext cx="7426028" cy="1143000"/>
          </a:xfrm>
        </p:spPr>
        <p:txBody>
          <a:bodyPr/>
          <a:lstStyle/>
          <a:p>
            <a:r>
              <a:rPr lang="en-GB" dirty="0"/>
              <a:t>The Equality Act 2010</a:t>
            </a:r>
          </a:p>
        </p:txBody>
      </p:sp>
      <p:sp>
        <p:nvSpPr>
          <p:cNvPr id="3" name="Content Placeholder 2"/>
          <p:cNvSpPr>
            <a:spLocks noGrp="1"/>
          </p:cNvSpPr>
          <p:nvPr>
            <p:ph idx="1"/>
          </p:nvPr>
        </p:nvSpPr>
        <p:spPr>
          <a:xfrm>
            <a:off x="611560" y="1196752"/>
            <a:ext cx="8229600" cy="4525963"/>
          </a:xfrm>
        </p:spPr>
        <p:txBody>
          <a:bodyPr/>
          <a:lstStyle/>
          <a:p>
            <a:pPr marL="0" indent="0">
              <a:buNone/>
            </a:pPr>
            <a:r>
              <a:rPr lang="en-GB" sz="2400" dirty="0"/>
              <a:t>Prohibits discrimination from:</a:t>
            </a:r>
          </a:p>
          <a:p>
            <a:r>
              <a:rPr lang="en-GB" sz="2400" dirty="0"/>
              <a:t>employers</a:t>
            </a:r>
          </a:p>
          <a:p>
            <a:r>
              <a:rPr lang="en-GB" sz="2400" dirty="0"/>
              <a:t>businesses and organisations which provide goods or services like banks, shops and utility companies</a:t>
            </a:r>
          </a:p>
          <a:p>
            <a:r>
              <a:rPr lang="en-GB" sz="2400" dirty="0"/>
              <a:t>health and care providers like hospitals and care homes</a:t>
            </a:r>
          </a:p>
          <a:p>
            <a:r>
              <a:rPr lang="en-GB" sz="2400" dirty="0"/>
              <a:t>someone you rent or buy a property from like housing associations and estate agents</a:t>
            </a:r>
          </a:p>
          <a:p>
            <a:r>
              <a:rPr lang="en-GB" sz="2400" dirty="0"/>
              <a:t>Universities, colleges and schools </a:t>
            </a:r>
          </a:p>
          <a:p>
            <a:r>
              <a:rPr lang="en-GB" sz="2400" dirty="0"/>
              <a:t>transport services like buses, trains and taxis</a:t>
            </a:r>
          </a:p>
          <a:p>
            <a:r>
              <a:rPr lang="en-GB" sz="2400" dirty="0"/>
              <a:t>public bodies like government departments and local authorities.</a:t>
            </a:r>
          </a:p>
          <a:p>
            <a:pPr marL="0" indent="0">
              <a:buNone/>
            </a:pPr>
            <a:endParaRPr lang="en-GB" dirty="0"/>
          </a:p>
        </p:txBody>
      </p:sp>
    </p:spTree>
    <p:extLst>
      <p:ext uri="{BB962C8B-B14F-4D97-AF65-F5344CB8AC3E}">
        <p14:creationId xmlns:p14="http://schemas.microsoft.com/office/powerpoint/2010/main" val="830843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4"/>
          <p:cNvSpPr>
            <a:spLocks noGrp="1"/>
          </p:cNvSpPr>
          <p:nvPr>
            <p:ph type="title" idx="4294967295"/>
          </p:nvPr>
        </p:nvSpPr>
        <p:spPr>
          <a:xfrm>
            <a:off x="1331640" y="112659"/>
            <a:ext cx="6697290" cy="724121"/>
          </a:xfrm>
          <a:prstGeom prst="rect">
            <a:avLst/>
          </a:prstGeom>
        </p:spPr>
        <p:txBody>
          <a:bodyPr>
            <a:normAutofit fontScale="90000"/>
          </a:bodyPr>
          <a:lstStyle/>
          <a:p>
            <a:pPr algn="ctr" eaLnBrk="1" hangingPunct="1"/>
            <a:r>
              <a:rPr lang="en-GB" b="1" cap="all" dirty="0">
                <a:ln/>
                <a:solidFill>
                  <a:srgbClr val="FF3399"/>
                </a:solidFill>
                <a:effectLst>
                  <a:reflection blurRad="10000" stA="55000" endPos="48000" dist="500" dir="5400000" sy="-100000" algn="bl" rotWithShape="0"/>
                </a:effectLst>
                <a:latin typeface="Tahoma" pitchFamily="34" charset="0"/>
                <a:ea typeface="Tahoma" pitchFamily="34" charset="0"/>
                <a:cs typeface="Tahoma" pitchFamily="34" charset="0"/>
              </a:rPr>
              <a:t>9</a:t>
            </a:r>
            <a:r>
              <a:rPr lang="en-GB" cap="all" dirty="0">
                <a:ln/>
                <a:solidFill>
                  <a:srgbClr val="D60093"/>
                </a:solidFill>
                <a:effectLst>
                  <a:reflection blurRad="10000" stA="55000" endPos="48000" dist="500" dir="5400000" sy="-100000" algn="bl" rotWithShape="0"/>
                </a:effectLst>
                <a:latin typeface="Tahoma" pitchFamily="34" charset="0"/>
                <a:ea typeface="Tahoma" pitchFamily="34" charset="0"/>
                <a:cs typeface="Tahoma" pitchFamily="34" charset="0"/>
              </a:rPr>
              <a:t>  </a:t>
            </a:r>
            <a:r>
              <a:rPr lang="en-GB" b="1" cap="all" dirty="0">
                <a:ln/>
                <a:solidFill>
                  <a:schemeClr val="bg1">
                    <a:lumMod val="50000"/>
                  </a:schemeClr>
                </a:solidFill>
                <a:effectLst>
                  <a:reflection blurRad="10000" stA="55000" endPos="48000" dist="500" dir="5400000" sy="-100000" algn="bl" rotWithShape="0"/>
                </a:effectLst>
                <a:latin typeface="Tahoma" pitchFamily="34" charset="0"/>
                <a:ea typeface="Tahoma" pitchFamily="34" charset="0"/>
                <a:cs typeface="Tahoma" pitchFamily="34" charset="0"/>
              </a:rPr>
              <a:t>P</a:t>
            </a:r>
            <a:r>
              <a:rPr lang="en-GB" b="1" dirty="0">
                <a:solidFill>
                  <a:schemeClr val="bg1">
                    <a:lumMod val="50000"/>
                  </a:schemeClr>
                </a:solidFill>
              </a:rPr>
              <a:t>rotected Characteristics </a:t>
            </a:r>
          </a:p>
        </p:txBody>
      </p:sp>
      <p:sp>
        <p:nvSpPr>
          <p:cNvPr id="44036" name="TextBox 52"/>
          <p:cNvSpPr txBox="1">
            <a:spLocks noChangeArrowheads="1"/>
          </p:cNvSpPr>
          <p:nvPr/>
        </p:nvSpPr>
        <p:spPr bwMode="auto">
          <a:xfrm>
            <a:off x="642910" y="1071546"/>
            <a:ext cx="8001000" cy="708025"/>
          </a:xfrm>
          <a:prstGeom prst="rect">
            <a:avLst/>
          </a:prstGeom>
          <a:noFill/>
          <a:ln w="9525">
            <a:noFill/>
            <a:miter lim="800000"/>
            <a:headEnd/>
            <a:tailEnd/>
          </a:ln>
        </p:spPr>
        <p:txBody>
          <a:bodyPr>
            <a:spAutoFit/>
          </a:bodyPr>
          <a:lstStyle/>
          <a:p>
            <a:pPr algn="ctr"/>
            <a:r>
              <a:rPr lang="en-GB" sz="2000" dirty="0">
                <a:solidFill>
                  <a:srgbClr val="000000"/>
                </a:solidFill>
                <a:latin typeface="Arial" charset="0"/>
              </a:rPr>
              <a:t>The concept of “protected characteristics” brings all the existing protected grounds of discrimination into one place</a:t>
            </a:r>
          </a:p>
        </p:txBody>
      </p:sp>
      <p:pic>
        <p:nvPicPr>
          <p:cNvPr id="59" name="Picture 58">
            <a:extLst>
              <a:ext uri="{FF2B5EF4-FFF2-40B4-BE49-F238E27FC236}">
                <a16:creationId xmlns:a16="http://schemas.microsoft.com/office/drawing/2014/main" id="{D8D71924-69B9-4426-B5B3-2D7F0CFC257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779571"/>
            <a:ext cx="6697289" cy="4817781"/>
          </a:xfrm>
          <a:prstGeom prst="rect">
            <a:avLst/>
          </a:prstGeom>
          <a:noFill/>
          <a:ln>
            <a:noFill/>
          </a:ln>
        </p:spPr>
      </p:pic>
    </p:spTree>
    <p:extLst>
      <p:ext uri="{BB962C8B-B14F-4D97-AF65-F5344CB8AC3E}">
        <p14:creationId xmlns:p14="http://schemas.microsoft.com/office/powerpoint/2010/main" val="357713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unlawful treatment</a:t>
            </a:r>
          </a:p>
        </p:txBody>
      </p:sp>
      <p:sp>
        <p:nvSpPr>
          <p:cNvPr id="3" name="Content Placeholder 2"/>
          <p:cNvSpPr>
            <a:spLocks noGrp="1"/>
          </p:cNvSpPr>
          <p:nvPr>
            <p:ph idx="1"/>
          </p:nvPr>
        </p:nvSpPr>
        <p:spPr/>
        <p:txBody>
          <a:bodyPr/>
          <a:lstStyle/>
          <a:p>
            <a:r>
              <a:rPr lang="en-GB" dirty="0"/>
              <a:t>Being treated unfairly because of one or more protected characteristic is unlawful</a:t>
            </a:r>
          </a:p>
          <a:p>
            <a:r>
              <a:rPr lang="en-GB" dirty="0"/>
              <a:t>If you’re treated unfairly because someone thinks you belong to a group of people with a protected characteristic, this is also unlawful discrimination.</a:t>
            </a:r>
          </a:p>
        </p:txBody>
      </p:sp>
    </p:spTree>
    <p:extLst>
      <p:ext uri="{BB962C8B-B14F-4D97-AF65-F5344CB8AC3E}">
        <p14:creationId xmlns:p14="http://schemas.microsoft.com/office/powerpoint/2010/main" val="699616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99592" y="1772816"/>
            <a:ext cx="7711008" cy="4733862"/>
          </a:xfrm>
        </p:spPr>
        <p:txBody>
          <a:bodyPr>
            <a:normAutofit/>
          </a:bodyPr>
          <a:lstStyle/>
          <a:p>
            <a:pPr marL="0" indent="0">
              <a:buNone/>
            </a:pPr>
            <a:r>
              <a:rPr lang="en-GB" sz="2400" dirty="0">
                <a:latin typeface="Century Gothic" panose="020B0502020202020204" pitchFamily="34" charset="0"/>
              </a:rPr>
              <a:t>The Equality Policy provides for an inclusive environment, which: </a:t>
            </a:r>
          </a:p>
          <a:p>
            <a:pPr marL="0" indent="0">
              <a:buNone/>
            </a:pPr>
            <a:endParaRPr lang="en-GB" sz="2400" dirty="0">
              <a:latin typeface="Century Gothic" panose="020B0502020202020204" pitchFamily="34" charset="0"/>
            </a:endParaRPr>
          </a:p>
          <a:p>
            <a:pPr marL="0" indent="0">
              <a:buNone/>
            </a:pPr>
            <a:r>
              <a:rPr lang="en-GB" sz="2400" b="1" i="1" dirty="0">
                <a:latin typeface="Century Gothic" panose="020B0502020202020204" pitchFamily="34" charset="0"/>
              </a:rPr>
              <a:t>'promotes equality, values diversity and maintains a </a:t>
            </a:r>
            <a:r>
              <a:rPr lang="en-GB" sz="2200" b="1" i="1" dirty="0">
                <a:latin typeface="Century Gothic" panose="020B0502020202020204" pitchFamily="34" charset="0"/>
              </a:rPr>
              <a:t>working</a:t>
            </a:r>
            <a:r>
              <a:rPr lang="en-GB" sz="2400" b="1" i="1" dirty="0">
                <a:latin typeface="Century Gothic" panose="020B0502020202020204" pitchFamily="34" charset="0"/>
              </a:rPr>
              <a:t>, learning and social environment in which the rights and dignity of all its staff and students are respected.' </a:t>
            </a:r>
          </a:p>
          <a:p>
            <a:pPr marL="0" indent="0">
              <a:buNone/>
            </a:pPr>
            <a:endParaRPr lang="en-GB" sz="2400" b="1" i="1" dirty="0">
              <a:latin typeface="Century Gothic" panose="020B0502020202020204" pitchFamily="34" charset="0"/>
            </a:endParaRPr>
          </a:p>
          <a:p>
            <a:pPr marL="0" indent="0">
              <a:buNone/>
            </a:pPr>
            <a:r>
              <a:rPr lang="en-GB" sz="2400" dirty="0">
                <a:latin typeface="Century Gothic" panose="020B0502020202020204" pitchFamily="34" charset="0"/>
              </a:rPr>
              <a:t>It also provides that no student or member of staff will be treated less favourably on grounds which include religion and belief.</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475656" y="188640"/>
            <a:ext cx="3705225"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206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religion or belief?</a:t>
            </a:r>
          </a:p>
        </p:txBody>
      </p:sp>
      <p:sp>
        <p:nvSpPr>
          <p:cNvPr id="3" name="Content Placeholder 2"/>
          <p:cNvSpPr>
            <a:spLocks noGrp="1"/>
          </p:cNvSpPr>
          <p:nvPr>
            <p:ph sz="half" idx="1"/>
          </p:nvPr>
        </p:nvSpPr>
        <p:spPr>
          <a:xfrm>
            <a:off x="457200" y="1600200"/>
            <a:ext cx="4114800" cy="4525963"/>
          </a:xfrm>
        </p:spPr>
        <p:txBody>
          <a:bodyPr>
            <a:noAutofit/>
          </a:bodyPr>
          <a:lstStyle/>
          <a:p>
            <a:pPr marL="0" indent="0">
              <a:buNone/>
            </a:pPr>
            <a:r>
              <a:rPr lang="en-GB" sz="2000" dirty="0">
                <a:latin typeface="Century Gothic" panose="020B0502020202020204" pitchFamily="34" charset="0"/>
              </a:rPr>
              <a:t>The definitions of religion and belief are:</a:t>
            </a:r>
          </a:p>
          <a:p>
            <a:pPr marL="0" indent="0">
              <a:buNone/>
            </a:pPr>
            <a:endParaRPr lang="en-GB" sz="1200" dirty="0">
              <a:latin typeface="Century Gothic" panose="020B0502020202020204" pitchFamily="34" charset="0"/>
            </a:endParaRPr>
          </a:p>
          <a:p>
            <a:pPr marL="0" indent="0">
              <a:buNone/>
            </a:pPr>
            <a:r>
              <a:rPr lang="en-GB" sz="2000" b="1" dirty="0">
                <a:latin typeface="Century Gothic" panose="020B0502020202020204" pitchFamily="34" charset="0"/>
              </a:rPr>
              <a:t>religion:</a:t>
            </a:r>
            <a:r>
              <a:rPr lang="en-GB" sz="2000" dirty="0">
                <a:latin typeface="Century Gothic" panose="020B0502020202020204" pitchFamily="34" charset="0"/>
              </a:rPr>
              <a:t> </a:t>
            </a:r>
          </a:p>
          <a:p>
            <a:pPr marL="0" indent="0">
              <a:buNone/>
            </a:pPr>
            <a:r>
              <a:rPr lang="en-GB" sz="2000" dirty="0">
                <a:latin typeface="Century Gothic" panose="020B0502020202020204" pitchFamily="34" charset="0"/>
              </a:rPr>
              <a:t>any religion or reference to religion, including a reference to a lack of religion</a:t>
            </a:r>
          </a:p>
          <a:p>
            <a:pPr marL="0" indent="0">
              <a:buNone/>
            </a:pPr>
            <a:endParaRPr lang="en-GB" sz="1200" b="1" dirty="0">
              <a:latin typeface="Century Gothic" panose="020B0502020202020204" pitchFamily="34" charset="0"/>
            </a:endParaRPr>
          </a:p>
          <a:p>
            <a:pPr marL="0" indent="0">
              <a:buNone/>
            </a:pPr>
            <a:r>
              <a:rPr lang="en-GB" sz="2000" b="1" dirty="0">
                <a:latin typeface="Century Gothic" panose="020B0502020202020204" pitchFamily="34" charset="0"/>
              </a:rPr>
              <a:t>belief:</a:t>
            </a:r>
            <a:r>
              <a:rPr lang="en-GB" sz="2000" dirty="0">
                <a:latin typeface="Century Gothic" panose="020B0502020202020204" pitchFamily="34" charset="0"/>
              </a:rPr>
              <a:t> </a:t>
            </a:r>
          </a:p>
          <a:p>
            <a:pPr marL="0" indent="0">
              <a:buNone/>
            </a:pPr>
            <a:r>
              <a:rPr lang="en-GB" sz="2000" dirty="0">
                <a:latin typeface="Century Gothic" panose="020B0502020202020204" pitchFamily="34" charset="0"/>
              </a:rPr>
              <a:t>any religious or philosophical belief or reference to belief, including a reference to a lack of belief</a:t>
            </a:r>
          </a:p>
        </p:txBody>
      </p:sp>
      <p:pic>
        <p:nvPicPr>
          <p:cNvPr id="7" name="Content Placeholder 6" descr="Image result for religion and belief images"/>
          <p:cNvPicPr>
            <a:picLocks noGrp="1"/>
          </p:cNvPicPr>
          <p:nvPr>
            <p:ph sz="half" idx="2"/>
          </p:nvPr>
        </p:nvPicPr>
        <p:blipFill rotWithShape="1">
          <a:blip r:embed="rId2">
            <a:extLst>
              <a:ext uri="{28A0092B-C50C-407E-A947-70E740481C1C}">
                <a14:useLocalDpi xmlns:a14="http://schemas.microsoft.com/office/drawing/2010/main" val="0"/>
              </a:ext>
            </a:extLst>
          </a:blip>
          <a:srcRect r="10631"/>
          <a:stretch/>
        </p:blipFill>
        <p:spPr bwMode="auto">
          <a:xfrm>
            <a:off x="4716016" y="2060848"/>
            <a:ext cx="4038600" cy="25402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07076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 Believe in Atheists</a:t>
            </a:r>
          </a:p>
        </p:txBody>
      </p:sp>
      <p:sp>
        <p:nvSpPr>
          <p:cNvPr id="3" name="Content Placeholder 2"/>
          <p:cNvSpPr>
            <a:spLocks noGrp="1"/>
          </p:cNvSpPr>
          <p:nvPr>
            <p:ph sz="half" idx="1"/>
          </p:nvPr>
        </p:nvSpPr>
        <p:spPr/>
        <p:txBody>
          <a:bodyPr>
            <a:normAutofit lnSpcReduction="10000"/>
          </a:bodyPr>
          <a:lstStyle/>
          <a:p>
            <a:pPr marL="0" indent="0">
              <a:buNone/>
            </a:pPr>
            <a:r>
              <a:rPr lang="en-GB" sz="2400" dirty="0">
                <a:latin typeface="Century Gothic" panose="020B0502020202020204" pitchFamily="34" charset="0"/>
              </a:rPr>
              <a:t>Religion or belief should be taken to mean the full diversity of religious and belief affiliations within the UK, including:</a:t>
            </a:r>
          </a:p>
          <a:p>
            <a:pPr marL="0" indent="0">
              <a:buNone/>
            </a:pPr>
            <a:endParaRPr lang="en-GB" sz="1200" dirty="0">
              <a:latin typeface="Century Gothic" panose="020B0502020202020204" pitchFamily="34" charset="0"/>
            </a:endParaRPr>
          </a:p>
          <a:p>
            <a:pPr marL="0" indent="0">
              <a:buNone/>
            </a:pPr>
            <a:r>
              <a:rPr lang="en-GB" sz="2400" b="1" dirty="0">
                <a:latin typeface="Century Gothic" panose="020B0502020202020204" pitchFamily="34" charset="0"/>
              </a:rPr>
              <a:t>non-religious</a:t>
            </a:r>
            <a:r>
              <a:rPr lang="en-GB" sz="2400" dirty="0">
                <a:latin typeface="Century Gothic" panose="020B0502020202020204" pitchFamily="34" charset="0"/>
              </a:rPr>
              <a:t> and </a:t>
            </a:r>
            <a:r>
              <a:rPr lang="en-GB" sz="2400" b="1" dirty="0">
                <a:latin typeface="Century Gothic" panose="020B0502020202020204" pitchFamily="34" charset="0"/>
              </a:rPr>
              <a:t>philosophical</a:t>
            </a:r>
            <a:r>
              <a:rPr lang="en-GB" sz="2400" dirty="0">
                <a:latin typeface="Century Gothic" panose="020B0502020202020204" pitchFamily="34" charset="0"/>
              </a:rPr>
              <a:t> beliefs such as: </a:t>
            </a:r>
          </a:p>
          <a:p>
            <a:r>
              <a:rPr lang="en-GB" sz="2400" dirty="0">
                <a:latin typeface="Century Gothic" panose="020B0502020202020204" pitchFamily="34" charset="0"/>
              </a:rPr>
              <a:t>Atheism</a:t>
            </a:r>
          </a:p>
          <a:p>
            <a:r>
              <a:rPr lang="en-GB" sz="2400" dirty="0">
                <a:latin typeface="Century Gothic" panose="020B0502020202020204" pitchFamily="34" charset="0"/>
              </a:rPr>
              <a:t>Agnosticism </a:t>
            </a:r>
          </a:p>
          <a:p>
            <a:r>
              <a:rPr lang="en-GB" sz="2400" dirty="0">
                <a:latin typeface="Century Gothic" panose="020B0502020202020204" pitchFamily="34" charset="0"/>
              </a:rPr>
              <a:t>Humanism</a:t>
            </a:r>
          </a:p>
          <a:p>
            <a:endParaRPr lang="en-GB" sz="2400" dirty="0"/>
          </a:p>
        </p:txBody>
      </p:sp>
      <p:pic>
        <p:nvPicPr>
          <p:cNvPr id="5" name="Content Placeholder 4" descr="Image result for Atheist images"/>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916832"/>
            <a:ext cx="4038600" cy="2692400"/>
          </a:xfrm>
          <a:prstGeom prst="rect">
            <a:avLst/>
          </a:prstGeom>
          <a:noFill/>
          <a:ln>
            <a:noFill/>
          </a:ln>
        </p:spPr>
      </p:pic>
    </p:spTree>
    <p:extLst>
      <p:ext uri="{BB962C8B-B14F-4D97-AF65-F5344CB8AC3E}">
        <p14:creationId xmlns:p14="http://schemas.microsoft.com/office/powerpoint/2010/main" val="2140191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EDC47-BE22-47EE-9F53-35256DEAC94B}"/>
              </a:ext>
            </a:extLst>
          </p:cNvPr>
          <p:cNvSpPr>
            <a:spLocks noGrp="1"/>
          </p:cNvSpPr>
          <p:nvPr>
            <p:ph type="title"/>
          </p:nvPr>
        </p:nvSpPr>
        <p:spPr/>
        <p:txBody>
          <a:bodyPr/>
          <a:lstStyle/>
          <a:p>
            <a:r>
              <a:rPr lang="en-US" dirty="0"/>
              <a:t>Islam</a:t>
            </a:r>
            <a:endParaRPr lang="en-GB" dirty="0"/>
          </a:p>
        </p:txBody>
      </p:sp>
      <p:sp>
        <p:nvSpPr>
          <p:cNvPr id="3" name="Text Placeholder 2">
            <a:extLst>
              <a:ext uri="{FF2B5EF4-FFF2-40B4-BE49-F238E27FC236}">
                <a16:creationId xmlns:a16="http://schemas.microsoft.com/office/drawing/2014/main" id="{BA7EC272-B2E7-494E-B1D8-6E52CC2BCDC8}"/>
              </a:ext>
            </a:extLst>
          </p:cNvPr>
          <p:cNvSpPr>
            <a:spLocks noGrp="1"/>
          </p:cNvSpPr>
          <p:nvPr>
            <p:ph type="body" idx="1"/>
          </p:nvPr>
        </p:nvSpPr>
        <p:spPr/>
        <p:txBody>
          <a:bodyPr/>
          <a:lstStyle/>
          <a:p>
            <a:r>
              <a:rPr lang="en-GB" b="1" dirty="0"/>
              <a:t>Catering for Religious Students and Staff</a:t>
            </a:r>
            <a:endParaRPr lang="en-GB" dirty="0"/>
          </a:p>
        </p:txBody>
      </p:sp>
    </p:spTree>
    <p:extLst>
      <p:ext uri="{BB962C8B-B14F-4D97-AF65-F5344CB8AC3E}">
        <p14:creationId xmlns:p14="http://schemas.microsoft.com/office/powerpoint/2010/main" val="3780331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31640" y="116632"/>
            <a:ext cx="6059488" cy="1139825"/>
          </a:xfrm>
        </p:spPr>
        <p:txBody>
          <a:bodyPr/>
          <a:lstStyle/>
          <a:p>
            <a:pPr eaLnBrk="1" hangingPunct="1"/>
            <a:endParaRPr lang="en-GB" sz="4400" dirty="0"/>
          </a:p>
        </p:txBody>
      </p:sp>
      <p:sp>
        <p:nvSpPr>
          <p:cNvPr id="115715" name="Rectangle 3"/>
          <p:cNvSpPr>
            <a:spLocks noGrp="1" noChangeArrowheads="1"/>
          </p:cNvSpPr>
          <p:nvPr>
            <p:ph type="body" sz="half" idx="2"/>
          </p:nvPr>
        </p:nvSpPr>
        <p:spPr>
          <a:xfrm>
            <a:off x="4635500" y="2090212"/>
            <a:ext cx="4508500" cy="1201738"/>
          </a:xfrm>
        </p:spPr>
        <p:txBody>
          <a:bodyPr>
            <a:noAutofit/>
          </a:bodyPr>
          <a:lstStyle/>
          <a:p>
            <a:pPr marL="0" indent="0" algn="ctr" eaLnBrk="1" hangingPunct="1">
              <a:lnSpc>
                <a:spcPct val="90000"/>
              </a:lnSpc>
              <a:buFont typeface="Wingdings" pitchFamily="2" charset="2"/>
              <a:buNone/>
              <a:defRPr/>
            </a:pPr>
            <a:br>
              <a:rPr lang="en-GB" dirty="0">
                <a:effectLst>
                  <a:outerShdw blurRad="38100" dist="38100" dir="2700000" algn="tl">
                    <a:srgbClr val="C0C0C0"/>
                  </a:outerShdw>
                </a:effectLst>
                <a:latin typeface="Trebuchet MS" pitchFamily="34" charset="0"/>
              </a:rPr>
            </a:br>
            <a:r>
              <a:rPr lang="en-GB" b="1" dirty="0">
                <a:effectLst>
                  <a:outerShdw blurRad="38100" dist="38100" dir="2700000" algn="tl">
                    <a:srgbClr val="C0C0C0"/>
                  </a:outerShdw>
                </a:effectLst>
                <a:latin typeface="Trebuchet MS" pitchFamily="34" charset="0"/>
              </a:rPr>
              <a:t>Your Name Here</a:t>
            </a:r>
            <a:endParaRPr lang="en-GB" b="1" dirty="0"/>
          </a:p>
          <a:p>
            <a:pPr marL="0" indent="0" algn="ctr" eaLnBrk="1" hangingPunct="1">
              <a:lnSpc>
                <a:spcPct val="90000"/>
              </a:lnSpc>
              <a:buFont typeface="Wingdings" pitchFamily="2" charset="2"/>
              <a:buNone/>
              <a:defRPr/>
            </a:pPr>
            <a:endParaRPr lang="en-GB" b="1" dirty="0"/>
          </a:p>
          <a:p>
            <a:pPr algn="ctr" eaLnBrk="1" hangingPunct="1">
              <a:lnSpc>
                <a:spcPct val="90000"/>
              </a:lnSpc>
              <a:spcBef>
                <a:spcPct val="0"/>
              </a:spcBef>
              <a:buFont typeface="Wingdings" pitchFamily="2" charset="2"/>
              <a:buNone/>
              <a:defRPr/>
            </a:pPr>
            <a:r>
              <a:rPr lang="en-GB" sz="2800" dirty="0"/>
              <a:t>Your College Here</a:t>
            </a:r>
          </a:p>
        </p:txBody>
      </p:sp>
      <p:pic>
        <p:nvPicPr>
          <p:cNvPr id="3" name="Picture 2" descr="A close up of a logo&#10;&#10;Description automatically generated">
            <a:extLst>
              <a:ext uri="{FF2B5EF4-FFF2-40B4-BE49-F238E27FC236}">
                <a16:creationId xmlns:a16="http://schemas.microsoft.com/office/drawing/2014/main" id="{28B44D57-3B6F-4393-ABFA-FDFDF18FC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346" y="2348880"/>
            <a:ext cx="2843654" cy="3334324"/>
          </a:xfrm>
          <a:prstGeom prst="rect">
            <a:avLst/>
          </a:prstGeom>
        </p:spPr>
      </p:pic>
    </p:spTree>
    <p:custDataLst>
      <p:tags r:id="rId1"/>
    </p:custDataLst>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1D4CB-0B11-4200-851F-EC41CA1F642D}"/>
              </a:ext>
            </a:extLst>
          </p:cNvPr>
          <p:cNvSpPr>
            <a:spLocks noGrp="1"/>
          </p:cNvSpPr>
          <p:nvPr>
            <p:ph type="title"/>
          </p:nvPr>
        </p:nvSpPr>
        <p:spPr/>
        <p:txBody>
          <a:bodyPr/>
          <a:lstStyle/>
          <a:p>
            <a:r>
              <a:rPr lang="en-US" dirty="0"/>
              <a:t>Halal</a:t>
            </a:r>
            <a:endParaRPr lang="en-GB" dirty="0"/>
          </a:p>
        </p:txBody>
      </p:sp>
      <p:sp>
        <p:nvSpPr>
          <p:cNvPr id="3" name="Content Placeholder 2">
            <a:extLst>
              <a:ext uri="{FF2B5EF4-FFF2-40B4-BE49-F238E27FC236}">
                <a16:creationId xmlns:a16="http://schemas.microsoft.com/office/drawing/2014/main" id="{11504C80-B678-4D98-B00A-24904B9E73D3}"/>
              </a:ext>
            </a:extLst>
          </p:cNvPr>
          <p:cNvSpPr>
            <a:spLocks noGrp="1"/>
          </p:cNvSpPr>
          <p:nvPr>
            <p:ph sz="half" idx="1"/>
          </p:nvPr>
        </p:nvSpPr>
        <p:spPr>
          <a:xfrm>
            <a:off x="432404" y="1143000"/>
            <a:ext cx="4906888" cy="4525963"/>
          </a:xfrm>
        </p:spPr>
        <p:txBody>
          <a:bodyPr/>
          <a:lstStyle/>
          <a:p>
            <a:pPr marL="0" indent="0">
              <a:buNone/>
            </a:pPr>
            <a:endParaRPr lang="en-GB" dirty="0"/>
          </a:p>
          <a:p>
            <a:pPr marL="0" indent="0">
              <a:buNone/>
            </a:pPr>
            <a:r>
              <a:rPr lang="en-GB" dirty="0"/>
              <a:t>Eating as a form of worship</a:t>
            </a:r>
          </a:p>
          <a:p>
            <a:pPr marL="0" indent="0">
              <a:buNone/>
            </a:pPr>
            <a:r>
              <a:rPr lang="en-GB" dirty="0"/>
              <a:t>like prayer for strict Muslims.</a:t>
            </a:r>
          </a:p>
          <a:p>
            <a:pPr marL="0" indent="0">
              <a:buNone/>
            </a:pPr>
            <a:endParaRPr lang="en-GB" dirty="0"/>
          </a:p>
          <a:p>
            <a:pPr marL="0" indent="0">
              <a:buNone/>
            </a:pPr>
            <a:r>
              <a:rPr lang="en-GB" dirty="0"/>
              <a:t>You are meant to:</a:t>
            </a:r>
          </a:p>
          <a:p>
            <a:r>
              <a:rPr lang="en-GB" dirty="0"/>
              <a:t>Eat for survival</a:t>
            </a:r>
          </a:p>
          <a:p>
            <a:r>
              <a:rPr lang="en-GB" dirty="0"/>
              <a:t>To maintain good health</a:t>
            </a:r>
          </a:p>
          <a:p>
            <a:r>
              <a:rPr lang="en-GB" dirty="0"/>
              <a:t>Eat to Live not Live to Eat</a:t>
            </a:r>
          </a:p>
        </p:txBody>
      </p:sp>
      <p:pic>
        <p:nvPicPr>
          <p:cNvPr id="5" name="Content Placeholder 4" descr="See the source image">
            <a:extLst>
              <a:ext uri="{FF2B5EF4-FFF2-40B4-BE49-F238E27FC236}">
                <a16:creationId xmlns:a16="http://schemas.microsoft.com/office/drawing/2014/main" id="{8F16D177-6F17-48C4-A868-F995CA92B09E}"/>
              </a:ext>
            </a:extLst>
          </p:cNvPr>
          <p:cNvPicPr>
            <a:picLocks noGrp="1"/>
          </p:cNvPicPr>
          <p:nvPr>
            <p:ph sz="half" idx="2"/>
          </p:nvPr>
        </p:nvPicPr>
        <p:blipFill rotWithShape="1">
          <a:blip r:embed="rId2" cstate="print">
            <a:extLst>
              <a:ext uri="{28A0092B-C50C-407E-A947-70E740481C1C}">
                <a14:useLocalDpi xmlns:a14="http://schemas.microsoft.com/office/drawing/2010/main" val="0"/>
              </a:ext>
            </a:extLst>
          </a:blip>
          <a:srcRect l="6151" r="11569" b="15884"/>
          <a:stretch/>
        </p:blipFill>
        <p:spPr bwMode="auto">
          <a:xfrm>
            <a:off x="5220072" y="1268760"/>
            <a:ext cx="3888432" cy="410445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52098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1D4CB-0B11-4200-851F-EC41CA1F642D}"/>
              </a:ext>
            </a:extLst>
          </p:cNvPr>
          <p:cNvSpPr>
            <a:spLocks noGrp="1"/>
          </p:cNvSpPr>
          <p:nvPr>
            <p:ph type="title"/>
          </p:nvPr>
        </p:nvSpPr>
        <p:spPr/>
        <p:txBody>
          <a:bodyPr/>
          <a:lstStyle/>
          <a:p>
            <a:r>
              <a:rPr lang="en-GB" dirty="0"/>
              <a:t>Halal vs Haram</a:t>
            </a:r>
          </a:p>
        </p:txBody>
      </p:sp>
      <p:sp>
        <p:nvSpPr>
          <p:cNvPr id="3" name="Content Placeholder 2">
            <a:extLst>
              <a:ext uri="{FF2B5EF4-FFF2-40B4-BE49-F238E27FC236}">
                <a16:creationId xmlns:a16="http://schemas.microsoft.com/office/drawing/2014/main" id="{11504C80-B678-4D98-B00A-24904B9E73D3}"/>
              </a:ext>
            </a:extLst>
          </p:cNvPr>
          <p:cNvSpPr>
            <a:spLocks noGrp="1"/>
          </p:cNvSpPr>
          <p:nvPr>
            <p:ph sz="half" idx="1"/>
          </p:nvPr>
        </p:nvSpPr>
        <p:spPr/>
        <p:txBody>
          <a:bodyPr/>
          <a:lstStyle/>
          <a:p>
            <a:pPr marL="0" indent="0">
              <a:buNone/>
            </a:pPr>
            <a:r>
              <a:rPr lang="en-US" dirty="0"/>
              <a:t>Foods are classified in the Quran as either: </a:t>
            </a:r>
          </a:p>
          <a:p>
            <a:pPr marL="0" indent="0">
              <a:buNone/>
            </a:pPr>
            <a:endParaRPr lang="en-US" dirty="0"/>
          </a:p>
          <a:p>
            <a:r>
              <a:rPr lang="en-US" dirty="0"/>
              <a:t>Halal - lawful or permitted, or </a:t>
            </a:r>
          </a:p>
          <a:p>
            <a:pPr marL="0" indent="0">
              <a:buNone/>
            </a:pPr>
            <a:endParaRPr lang="en-US" dirty="0"/>
          </a:p>
          <a:p>
            <a:r>
              <a:rPr lang="en-US" dirty="0"/>
              <a:t>Haram - unlawful</a:t>
            </a:r>
            <a:endParaRPr lang="en-GB" dirty="0"/>
          </a:p>
          <a:p>
            <a:endParaRPr lang="en-GB" dirty="0"/>
          </a:p>
        </p:txBody>
      </p:sp>
      <p:pic>
        <p:nvPicPr>
          <p:cNvPr id="5" name="Content Placeholder 4" descr="Image result for halal">
            <a:extLst>
              <a:ext uri="{FF2B5EF4-FFF2-40B4-BE49-F238E27FC236}">
                <a16:creationId xmlns:a16="http://schemas.microsoft.com/office/drawing/2014/main" id="{D98B12A2-8AEB-440F-81F6-C41AE0D3D2A2}"/>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995936" y="2492896"/>
            <a:ext cx="4692229" cy="2376264"/>
          </a:xfrm>
          <a:prstGeom prst="rect">
            <a:avLst/>
          </a:prstGeom>
          <a:noFill/>
          <a:ln>
            <a:noFill/>
          </a:ln>
        </p:spPr>
      </p:pic>
    </p:spTree>
    <p:extLst>
      <p:ext uri="{BB962C8B-B14F-4D97-AF65-F5344CB8AC3E}">
        <p14:creationId xmlns:p14="http://schemas.microsoft.com/office/powerpoint/2010/main" val="19060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98C78-A821-425F-AB52-DF66FABEF236}"/>
              </a:ext>
            </a:extLst>
          </p:cNvPr>
          <p:cNvSpPr>
            <a:spLocks noGrp="1"/>
          </p:cNvSpPr>
          <p:nvPr>
            <p:ph type="title"/>
          </p:nvPr>
        </p:nvSpPr>
        <p:spPr/>
        <p:txBody>
          <a:bodyPr/>
          <a:lstStyle/>
          <a:p>
            <a:r>
              <a:rPr lang="en-GB" dirty="0"/>
              <a:t>3 Helpful Guidelines!</a:t>
            </a:r>
          </a:p>
        </p:txBody>
      </p:sp>
      <p:sp>
        <p:nvSpPr>
          <p:cNvPr id="3" name="Content Placeholder 2">
            <a:extLst>
              <a:ext uri="{FF2B5EF4-FFF2-40B4-BE49-F238E27FC236}">
                <a16:creationId xmlns:a16="http://schemas.microsoft.com/office/drawing/2014/main" id="{1C7D73A4-95C9-43D7-93FE-43B9645BC64B}"/>
              </a:ext>
            </a:extLst>
          </p:cNvPr>
          <p:cNvSpPr>
            <a:spLocks noGrp="1"/>
          </p:cNvSpPr>
          <p:nvPr>
            <p:ph sz="half" idx="1"/>
          </p:nvPr>
        </p:nvSpPr>
        <p:spPr>
          <a:xfrm>
            <a:off x="457200" y="1600200"/>
            <a:ext cx="4191000" cy="4525963"/>
          </a:xfrm>
        </p:spPr>
        <p:txBody>
          <a:bodyPr/>
          <a:lstStyle/>
          <a:p>
            <a:pPr marL="0" indent="0">
              <a:buNone/>
            </a:pPr>
            <a:r>
              <a:rPr lang="en-US" sz="2400" dirty="0"/>
              <a:t>In Islam there are three important guidelines that relate to selecting food and drink:</a:t>
            </a:r>
            <a:endParaRPr lang="en-GB" sz="2400" dirty="0"/>
          </a:p>
          <a:p>
            <a:pPr marL="0" indent="0">
              <a:buNone/>
            </a:pPr>
            <a:endParaRPr lang="en-GB" sz="1200" dirty="0"/>
          </a:p>
          <a:p>
            <a:pPr marL="457200" indent="-457200">
              <a:buFont typeface="+mj-lt"/>
              <a:buAutoNum type="arabicPeriod"/>
            </a:pPr>
            <a:r>
              <a:rPr lang="en-US" sz="2000" dirty="0"/>
              <a:t>Whether or not the consumption of the food is prohibited by Allah?</a:t>
            </a:r>
            <a:endParaRPr lang="en-GB" sz="2000" dirty="0"/>
          </a:p>
          <a:p>
            <a:pPr marL="457200" indent="-457200">
              <a:buFont typeface="+mj-lt"/>
              <a:buAutoNum type="arabicPeriod"/>
            </a:pPr>
            <a:r>
              <a:rPr lang="en-US" sz="2000" dirty="0"/>
              <a:t>Whether the foodstuff is obtained through Halal or Haram means</a:t>
            </a:r>
            <a:endParaRPr lang="en-GB" sz="2000" dirty="0"/>
          </a:p>
          <a:p>
            <a:pPr marL="457200" indent="-457200">
              <a:buFont typeface="+mj-lt"/>
              <a:buAutoNum type="arabicPeriod"/>
            </a:pPr>
            <a:r>
              <a:rPr lang="en-US" sz="2000" dirty="0"/>
              <a:t>Whether or not the material is harmful to health</a:t>
            </a:r>
            <a:endParaRPr lang="en-GB" sz="2000" dirty="0"/>
          </a:p>
        </p:txBody>
      </p:sp>
      <p:pic>
        <p:nvPicPr>
          <p:cNvPr id="5" name="Content Placeholder 4" descr="See the source image">
            <a:extLst>
              <a:ext uri="{FF2B5EF4-FFF2-40B4-BE49-F238E27FC236}">
                <a16:creationId xmlns:a16="http://schemas.microsoft.com/office/drawing/2014/main" id="{4E71277A-1F72-4BB2-A4FC-B0EFCFD2793E}"/>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355976" y="1916832"/>
            <a:ext cx="4254624" cy="2664296"/>
          </a:xfrm>
          <a:prstGeom prst="rect">
            <a:avLst/>
          </a:prstGeom>
          <a:noFill/>
          <a:ln>
            <a:noFill/>
          </a:ln>
        </p:spPr>
      </p:pic>
    </p:spTree>
    <p:extLst>
      <p:ext uri="{BB962C8B-B14F-4D97-AF65-F5344CB8AC3E}">
        <p14:creationId xmlns:p14="http://schemas.microsoft.com/office/powerpoint/2010/main" val="1932643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FEFA8-CD75-4335-82CC-FCE7DB70DE83}"/>
              </a:ext>
            </a:extLst>
          </p:cNvPr>
          <p:cNvSpPr>
            <a:spLocks noGrp="1"/>
          </p:cNvSpPr>
          <p:nvPr>
            <p:ph type="title"/>
          </p:nvPr>
        </p:nvSpPr>
        <p:spPr/>
        <p:txBody>
          <a:bodyPr/>
          <a:lstStyle/>
          <a:p>
            <a:r>
              <a:rPr lang="en-US" dirty="0"/>
              <a:t>HALAL (lawful) FOODS</a:t>
            </a:r>
            <a:endParaRPr lang="en-GB" dirty="0"/>
          </a:p>
        </p:txBody>
      </p:sp>
      <p:sp>
        <p:nvSpPr>
          <p:cNvPr id="3" name="Content Placeholder 2">
            <a:extLst>
              <a:ext uri="{FF2B5EF4-FFF2-40B4-BE49-F238E27FC236}">
                <a16:creationId xmlns:a16="http://schemas.microsoft.com/office/drawing/2014/main" id="{B5E3A757-17FC-41BF-8A2A-1257D4E508F2}"/>
              </a:ext>
            </a:extLst>
          </p:cNvPr>
          <p:cNvSpPr>
            <a:spLocks noGrp="1"/>
          </p:cNvSpPr>
          <p:nvPr>
            <p:ph sz="half" idx="1"/>
          </p:nvPr>
        </p:nvSpPr>
        <p:spPr>
          <a:xfrm>
            <a:off x="556656" y="3119614"/>
            <a:ext cx="4038600" cy="2991469"/>
          </a:xfrm>
        </p:spPr>
        <p:txBody>
          <a:bodyPr/>
          <a:lstStyle/>
          <a:p>
            <a:pPr lvl="0"/>
            <a:r>
              <a:rPr lang="en-US" sz="2000" dirty="0"/>
              <a:t>All plants and their products</a:t>
            </a:r>
            <a:endParaRPr lang="en-GB" sz="2000" dirty="0"/>
          </a:p>
          <a:p>
            <a:pPr lvl="0"/>
            <a:r>
              <a:rPr lang="en-US" sz="2000" dirty="0"/>
              <a:t>Certified Halal meat, poultry, game birds and animals</a:t>
            </a:r>
            <a:endParaRPr lang="en-GB" sz="2000" dirty="0"/>
          </a:p>
          <a:p>
            <a:pPr lvl="0"/>
            <a:r>
              <a:rPr lang="en-US" sz="2000" dirty="0"/>
              <a:t>All water creatures, fish, crustaceans and molluscs</a:t>
            </a:r>
            <a:endParaRPr lang="en-GB" sz="2000" dirty="0"/>
          </a:p>
          <a:p>
            <a:pPr lvl="0"/>
            <a:r>
              <a:rPr lang="en-US" sz="2000" dirty="0"/>
              <a:t>Eggs from acceptable birds only. (See unacceptable birds)</a:t>
            </a:r>
            <a:endParaRPr lang="en-GB" sz="2000" dirty="0"/>
          </a:p>
        </p:txBody>
      </p:sp>
      <p:sp>
        <p:nvSpPr>
          <p:cNvPr id="4" name="Content Placeholder 3">
            <a:extLst>
              <a:ext uri="{FF2B5EF4-FFF2-40B4-BE49-F238E27FC236}">
                <a16:creationId xmlns:a16="http://schemas.microsoft.com/office/drawing/2014/main" id="{6E10850C-0AF7-429A-BDB0-C0D0FA271688}"/>
              </a:ext>
            </a:extLst>
          </p:cNvPr>
          <p:cNvSpPr>
            <a:spLocks noGrp="1"/>
          </p:cNvSpPr>
          <p:nvPr>
            <p:ph sz="half" idx="2"/>
          </p:nvPr>
        </p:nvSpPr>
        <p:spPr>
          <a:xfrm>
            <a:off x="4548744" y="3119614"/>
            <a:ext cx="4038600" cy="3240360"/>
          </a:xfrm>
        </p:spPr>
        <p:txBody>
          <a:bodyPr/>
          <a:lstStyle/>
          <a:p>
            <a:pPr lvl="0"/>
            <a:r>
              <a:rPr lang="en-US" sz="2000" dirty="0"/>
              <a:t>Rennet from certified Halal slaughtered calves</a:t>
            </a:r>
            <a:endParaRPr lang="en-GB" sz="2000" dirty="0"/>
          </a:p>
          <a:p>
            <a:pPr lvl="0"/>
            <a:r>
              <a:rPr lang="en-US" sz="2000" dirty="0"/>
              <a:t>Non animal rennet (NAR, culture)</a:t>
            </a:r>
            <a:endParaRPr lang="en-GB" sz="2000" dirty="0"/>
          </a:p>
          <a:p>
            <a:pPr lvl="0"/>
            <a:r>
              <a:rPr lang="en-US" sz="2000" dirty="0"/>
              <a:t>Gelatin produced from certified beef skins and/or bones</a:t>
            </a:r>
            <a:endParaRPr lang="en-GB" sz="2000" dirty="0"/>
          </a:p>
          <a:p>
            <a:r>
              <a:rPr lang="en-US" sz="2000" dirty="0"/>
              <a:t>Animal ingredients certified Halal</a:t>
            </a:r>
            <a:endParaRPr lang="en-GB" sz="2000" dirty="0"/>
          </a:p>
          <a:p>
            <a:endParaRPr lang="en-GB" sz="2000" dirty="0"/>
          </a:p>
        </p:txBody>
      </p:sp>
      <p:sp>
        <p:nvSpPr>
          <p:cNvPr id="5" name="TextBox 4">
            <a:extLst>
              <a:ext uri="{FF2B5EF4-FFF2-40B4-BE49-F238E27FC236}">
                <a16:creationId xmlns:a16="http://schemas.microsoft.com/office/drawing/2014/main" id="{715C71FE-4CDD-4B06-90E7-DDFAE6D22F72}"/>
              </a:ext>
            </a:extLst>
          </p:cNvPr>
          <p:cNvSpPr txBox="1"/>
          <p:nvPr/>
        </p:nvSpPr>
        <p:spPr>
          <a:xfrm>
            <a:off x="719572" y="1213862"/>
            <a:ext cx="7704856" cy="1815882"/>
          </a:xfrm>
          <a:prstGeom prst="rect">
            <a:avLst/>
          </a:prstGeom>
          <a:noFill/>
        </p:spPr>
        <p:txBody>
          <a:bodyPr wrap="square" rtlCol="0">
            <a:spAutoFit/>
          </a:bodyPr>
          <a:lstStyle/>
          <a:p>
            <a:pPr marL="0" indent="0">
              <a:buNone/>
            </a:pPr>
            <a:r>
              <a:rPr lang="en-US" sz="2800" dirty="0">
                <a:latin typeface="Century Gothic" panose="020B0502020202020204" pitchFamily="34" charset="0"/>
              </a:rPr>
              <a:t>Products made from the following substances are Halal unless they contain or come into contact with a Haram substance</a:t>
            </a:r>
          </a:p>
        </p:txBody>
      </p:sp>
    </p:spTree>
    <p:extLst>
      <p:ext uri="{BB962C8B-B14F-4D97-AF65-F5344CB8AC3E}">
        <p14:creationId xmlns:p14="http://schemas.microsoft.com/office/powerpoint/2010/main" val="380359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62081-B88D-4077-AA76-CE23CD59DBF0}"/>
              </a:ext>
            </a:extLst>
          </p:cNvPr>
          <p:cNvSpPr>
            <a:spLocks noGrp="1"/>
          </p:cNvSpPr>
          <p:nvPr>
            <p:ph type="title"/>
          </p:nvPr>
        </p:nvSpPr>
        <p:spPr/>
        <p:txBody>
          <a:bodyPr/>
          <a:lstStyle/>
          <a:p>
            <a:r>
              <a:rPr lang="en-US" dirty="0"/>
              <a:t>HARAM (unlawful) FOODS  </a:t>
            </a:r>
            <a:r>
              <a:rPr lang="en-US" dirty="0">
                <a:solidFill>
                  <a:srgbClr val="FF0000"/>
                </a:solidFill>
              </a:rPr>
              <a:t>1</a:t>
            </a:r>
            <a:endParaRPr lang="en-GB" dirty="0">
              <a:solidFill>
                <a:srgbClr val="FF0000"/>
              </a:solidFill>
            </a:endParaRPr>
          </a:p>
        </p:txBody>
      </p:sp>
      <p:sp>
        <p:nvSpPr>
          <p:cNvPr id="3" name="Content Placeholder 2">
            <a:extLst>
              <a:ext uri="{FF2B5EF4-FFF2-40B4-BE49-F238E27FC236}">
                <a16:creationId xmlns:a16="http://schemas.microsoft.com/office/drawing/2014/main" id="{29BCEB30-C85C-4DEE-A8D1-A493F063CDA6}"/>
              </a:ext>
            </a:extLst>
          </p:cNvPr>
          <p:cNvSpPr>
            <a:spLocks noGrp="1"/>
          </p:cNvSpPr>
          <p:nvPr>
            <p:ph sz="half" idx="1"/>
          </p:nvPr>
        </p:nvSpPr>
        <p:spPr>
          <a:xfrm>
            <a:off x="457200" y="1166018"/>
            <a:ext cx="4038600" cy="5287318"/>
          </a:xfrm>
        </p:spPr>
        <p:txBody>
          <a:bodyPr/>
          <a:lstStyle/>
          <a:p>
            <a:pPr lvl="0"/>
            <a:r>
              <a:rPr lang="en-US" sz="2000" dirty="0"/>
              <a:t>Pork – including all by-products</a:t>
            </a:r>
            <a:endParaRPr lang="en-GB" sz="2000" dirty="0"/>
          </a:p>
          <a:p>
            <a:pPr lvl="0"/>
            <a:r>
              <a:rPr lang="en-US" sz="2000" dirty="0"/>
              <a:t>Insects considered ugly or filthy such as worms, lice and flies</a:t>
            </a:r>
            <a:endParaRPr lang="en-GB" sz="2000" dirty="0"/>
          </a:p>
          <a:p>
            <a:pPr lvl="0"/>
            <a:r>
              <a:rPr lang="en-US" sz="2000" dirty="0"/>
              <a:t>Animals with fangs such as lions and tigers and bears</a:t>
            </a:r>
            <a:endParaRPr lang="en-GB" sz="2000" dirty="0"/>
          </a:p>
          <a:p>
            <a:pPr lvl="0"/>
            <a:r>
              <a:rPr lang="en-US" sz="2000" dirty="0"/>
              <a:t>Birds that have talons with which they catch their prey such as owls and eagles</a:t>
            </a:r>
            <a:endParaRPr lang="en-GB" sz="2000" dirty="0"/>
          </a:p>
          <a:p>
            <a:pPr lvl="0"/>
            <a:r>
              <a:rPr lang="en-US" sz="2000" dirty="0"/>
              <a:t>Amphibians</a:t>
            </a:r>
          </a:p>
          <a:p>
            <a:pPr lvl="0"/>
            <a:r>
              <a:rPr lang="en-US" sz="2000" dirty="0"/>
              <a:t>Dogs</a:t>
            </a:r>
            <a:endParaRPr lang="en-GB" sz="2000" dirty="0"/>
          </a:p>
        </p:txBody>
      </p:sp>
      <p:pic>
        <p:nvPicPr>
          <p:cNvPr id="5" name="Content Placeholder 4" descr="See the source image">
            <a:extLst>
              <a:ext uri="{FF2B5EF4-FFF2-40B4-BE49-F238E27FC236}">
                <a16:creationId xmlns:a16="http://schemas.microsoft.com/office/drawing/2014/main" id="{21478AC2-8C58-4EC1-8125-634473C4A198}"/>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96447" y="4077072"/>
            <a:ext cx="4038600" cy="1445458"/>
          </a:xfrm>
          <a:prstGeom prst="rect">
            <a:avLst/>
          </a:prstGeom>
          <a:noFill/>
          <a:ln>
            <a:noFill/>
          </a:ln>
        </p:spPr>
      </p:pic>
      <p:pic>
        <p:nvPicPr>
          <p:cNvPr id="6" name="Picture 5" descr="See the source image">
            <a:extLst>
              <a:ext uri="{FF2B5EF4-FFF2-40B4-BE49-F238E27FC236}">
                <a16:creationId xmlns:a16="http://schemas.microsoft.com/office/drawing/2014/main" id="{7DED865F-87C5-4C0D-8044-79EA9C55A58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777434" y="1435038"/>
            <a:ext cx="3476625" cy="2311400"/>
          </a:xfrm>
          <a:prstGeom prst="rect">
            <a:avLst/>
          </a:prstGeom>
          <a:noFill/>
          <a:ln>
            <a:noFill/>
          </a:ln>
        </p:spPr>
      </p:pic>
    </p:spTree>
    <p:extLst>
      <p:ext uri="{BB962C8B-B14F-4D97-AF65-F5344CB8AC3E}">
        <p14:creationId xmlns:p14="http://schemas.microsoft.com/office/powerpoint/2010/main" val="4166950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ADF94-4B5D-4D2F-968F-2446932C6043}"/>
              </a:ext>
            </a:extLst>
          </p:cNvPr>
          <p:cNvSpPr>
            <a:spLocks noGrp="1"/>
          </p:cNvSpPr>
          <p:nvPr>
            <p:ph type="title"/>
          </p:nvPr>
        </p:nvSpPr>
        <p:spPr/>
        <p:txBody>
          <a:bodyPr/>
          <a:lstStyle/>
          <a:p>
            <a:r>
              <a:rPr lang="en-US" dirty="0"/>
              <a:t>HARAM (unlawful) FOODS </a:t>
            </a:r>
            <a:r>
              <a:rPr lang="en-US" dirty="0">
                <a:solidFill>
                  <a:srgbClr val="FF0000"/>
                </a:solidFill>
              </a:rPr>
              <a:t>2</a:t>
            </a:r>
            <a:endParaRPr lang="en-GB" dirty="0">
              <a:solidFill>
                <a:srgbClr val="FF0000"/>
              </a:solidFill>
            </a:endParaRPr>
          </a:p>
        </p:txBody>
      </p:sp>
      <p:sp>
        <p:nvSpPr>
          <p:cNvPr id="3" name="Content Placeholder 2">
            <a:extLst>
              <a:ext uri="{FF2B5EF4-FFF2-40B4-BE49-F238E27FC236}">
                <a16:creationId xmlns:a16="http://schemas.microsoft.com/office/drawing/2014/main" id="{8BF6C5AD-8D75-42EA-91A1-1D578E4AA104}"/>
              </a:ext>
            </a:extLst>
          </p:cNvPr>
          <p:cNvSpPr>
            <a:spLocks noGrp="1"/>
          </p:cNvSpPr>
          <p:nvPr>
            <p:ph sz="half" idx="1"/>
          </p:nvPr>
        </p:nvSpPr>
        <p:spPr/>
        <p:txBody>
          <a:bodyPr/>
          <a:lstStyle/>
          <a:p>
            <a:r>
              <a:rPr lang="en-US" dirty="0"/>
              <a:t>Stolen foods and foods detrimental to spiritual and mental health such as alcoholic drinks and drugs are also prohibited.</a:t>
            </a:r>
            <a:endParaRPr lang="en-GB" dirty="0"/>
          </a:p>
          <a:p>
            <a:pPr marL="0" indent="0">
              <a:buNone/>
            </a:pPr>
            <a:endParaRPr lang="en-GB" dirty="0"/>
          </a:p>
        </p:txBody>
      </p:sp>
      <p:pic>
        <p:nvPicPr>
          <p:cNvPr id="7" name="Content Placeholder 6" descr="See the source image">
            <a:extLst>
              <a:ext uri="{FF2B5EF4-FFF2-40B4-BE49-F238E27FC236}">
                <a16:creationId xmlns:a16="http://schemas.microsoft.com/office/drawing/2014/main" id="{76AD2EC1-D012-4C5A-A9B3-077CD72500A7}"/>
              </a:ext>
            </a:extLst>
          </p:cNvPr>
          <p:cNvPicPr>
            <a:picLocks noGrp="1"/>
          </p:cNvPicPr>
          <p:nvPr>
            <p:ph sz="half" idx="2"/>
          </p:nvPr>
        </p:nvPicPr>
        <p:blipFill rotWithShape="1">
          <a:blip r:embed="rId2" cstate="print">
            <a:extLst>
              <a:ext uri="{28A0092B-C50C-407E-A947-70E740481C1C}">
                <a14:useLocalDpi xmlns:a14="http://schemas.microsoft.com/office/drawing/2010/main" val="0"/>
              </a:ext>
            </a:extLst>
          </a:blip>
          <a:srcRect b="2769"/>
          <a:stretch/>
        </p:blipFill>
        <p:spPr bwMode="auto">
          <a:xfrm>
            <a:off x="4860032" y="1600200"/>
            <a:ext cx="3456384" cy="442108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31443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B292A-A6D1-42C8-A0CC-DA38CEE32B74}"/>
              </a:ext>
            </a:extLst>
          </p:cNvPr>
          <p:cNvSpPr>
            <a:spLocks noGrp="1"/>
          </p:cNvSpPr>
          <p:nvPr>
            <p:ph type="title"/>
          </p:nvPr>
        </p:nvSpPr>
        <p:spPr/>
        <p:txBody>
          <a:bodyPr/>
          <a:lstStyle/>
          <a:p>
            <a:r>
              <a:rPr lang="en-GB" dirty="0"/>
              <a:t>But what about…?</a:t>
            </a:r>
          </a:p>
        </p:txBody>
      </p:sp>
      <p:sp>
        <p:nvSpPr>
          <p:cNvPr id="3" name="Content Placeholder 2">
            <a:extLst>
              <a:ext uri="{FF2B5EF4-FFF2-40B4-BE49-F238E27FC236}">
                <a16:creationId xmlns:a16="http://schemas.microsoft.com/office/drawing/2014/main" id="{CBE90D6C-2000-4605-AC1D-6A9FFCFA4CC9}"/>
              </a:ext>
            </a:extLst>
          </p:cNvPr>
          <p:cNvSpPr>
            <a:spLocks noGrp="1"/>
          </p:cNvSpPr>
          <p:nvPr>
            <p:ph sz="half" idx="1"/>
          </p:nvPr>
        </p:nvSpPr>
        <p:spPr/>
        <p:txBody>
          <a:bodyPr/>
          <a:lstStyle/>
          <a:p>
            <a:r>
              <a:rPr lang="en-US" dirty="0"/>
              <a:t>Meat alternatives are Halal regulated </a:t>
            </a:r>
          </a:p>
          <a:p>
            <a:pPr marL="0" indent="0">
              <a:buNone/>
            </a:pPr>
            <a:endParaRPr lang="en-US" dirty="0"/>
          </a:p>
          <a:p>
            <a:r>
              <a:rPr lang="en-US" dirty="0"/>
              <a:t>Some things start off Haram, but through changes in production become Halal</a:t>
            </a:r>
            <a:endParaRPr lang="en-GB" dirty="0"/>
          </a:p>
        </p:txBody>
      </p:sp>
      <p:sp>
        <p:nvSpPr>
          <p:cNvPr id="4" name="Content Placeholder 3">
            <a:extLst>
              <a:ext uri="{FF2B5EF4-FFF2-40B4-BE49-F238E27FC236}">
                <a16:creationId xmlns:a16="http://schemas.microsoft.com/office/drawing/2014/main" id="{87630A1F-4664-42B4-A197-BB3FDBE0E7CA}"/>
              </a:ext>
            </a:extLst>
          </p:cNvPr>
          <p:cNvSpPr>
            <a:spLocks noGrp="1"/>
          </p:cNvSpPr>
          <p:nvPr>
            <p:ph sz="half" idx="2"/>
          </p:nvPr>
        </p:nvSpPr>
        <p:spPr>
          <a:xfrm>
            <a:off x="4648200" y="3140968"/>
            <a:ext cx="4038600" cy="2985195"/>
          </a:xfrm>
        </p:spPr>
        <p:txBody>
          <a:bodyPr/>
          <a:lstStyle/>
          <a:p>
            <a:r>
              <a:rPr lang="en-GB" dirty="0"/>
              <a:t>These include:</a:t>
            </a:r>
          </a:p>
          <a:p>
            <a:pPr lvl="1"/>
            <a:r>
              <a:rPr lang="en-GB" dirty="0"/>
              <a:t>Food Additives</a:t>
            </a:r>
          </a:p>
          <a:p>
            <a:pPr lvl="1"/>
            <a:r>
              <a:rPr lang="en-GB" dirty="0" err="1"/>
              <a:t>Gelatin</a:t>
            </a:r>
            <a:endParaRPr lang="en-GB" dirty="0"/>
          </a:p>
          <a:p>
            <a:pPr lvl="1"/>
            <a:r>
              <a:rPr lang="en-GB" dirty="0"/>
              <a:t>Emulsifiers</a:t>
            </a:r>
          </a:p>
          <a:p>
            <a:pPr lvl="1"/>
            <a:r>
              <a:rPr lang="en-GB" dirty="0"/>
              <a:t>Rennet</a:t>
            </a:r>
          </a:p>
          <a:p>
            <a:pPr marL="0" indent="0">
              <a:buNone/>
            </a:pPr>
            <a:endParaRPr lang="en-GB" dirty="0"/>
          </a:p>
        </p:txBody>
      </p:sp>
    </p:spTree>
    <p:extLst>
      <p:ext uri="{BB962C8B-B14F-4D97-AF65-F5344CB8AC3E}">
        <p14:creationId xmlns:p14="http://schemas.microsoft.com/office/powerpoint/2010/main" val="3650033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1EB1E-50EA-4DA6-8453-43412C6383BD}"/>
              </a:ext>
            </a:extLst>
          </p:cNvPr>
          <p:cNvSpPr>
            <a:spLocks noGrp="1"/>
          </p:cNvSpPr>
          <p:nvPr>
            <p:ph type="title"/>
          </p:nvPr>
        </p:nvSpPr>
        <p:spPr/>
        <p:txBody>
          <a:bodyPr/>
          <a:lstStyle/>
          <a:p>
            <a:r>
              <a:rPr lang="en-GB" dirty="0"/>
              <a:t>The Thing to Remember is</a:t>
            </a:r>
          </a:p>
        </p:txBody>
      </p:sp>
      <p:sp>
        <p:nvSpPr>
          <p:cNvPr id="3" name="Content Placeholder 2">
            <a:extLst>
              <a:ext uri="{FF2B5EF4-FFF2-40B4-BE49-F238E27FC236}">
                <a16:creationId xmlns:a16="http://schemas.microsoft.com/office/drawing/2014/main" id="{301FE85D-2DAF-454C-BD4E-BB0C693FDE62}"/>
              </a:ext>
            </a:extLst>
          </p:cNvPr>
          <p:cNvSpPr>
            <a:spLocks noGrp="1"/>
          </p:cNvSpPr>
          <p:nvPr>
            <p:ph sz="half" idx="1"/>
          </p:nvPr>
        </p:nvSpPr>
        <p:spPr/>
        <p:txBody>
          <a:bodyPr/>
          <a:lstStyle/>
          <a:p>
            <a:pPr marL="0" indent="0">
              <a:buNone/>
            </a:pPr>
            <a:r>
              <a:rPr lang="en-US" sz="2400" dirty="0"/>
              <a:t>Halal ingredients </a:t>
            </a:r>
          </a:p>
          <a:p>
            <a:pPr marL="0" indent="0">
              <a:buNone/>
            </a:pPr>
            <a:endParaRPr lang="en-US" sz="2400" dirty="0"/>
          </a:p>
          <a:p>
            <a:r>
              <a:rPr lang="en-US" sz="2400" b="1" dirty="0"/>
              <a:t>Must not: </a:t>
            </a:r>
          </a:p>
          <a:p>
            <a:pPr lvl="1"/>
            <a:r>
              <a:rPr lang="en-US" dirty="0"/>
              <a:t>Be mixed, or </a:t>
            </a:r>
          </a:p>
          <a:p>
            <a:pPr lvl="1"/>
            <a:r>
              <a:rPr lang="en-US" dirty="0"/>
              <a:t>Come into contact with Haram materials </a:t>
            </a:r>
          </a:p>
          <a:p>
            <a:r>
              <a:rPr lang="en-US" sz="2400" b="1" dirty="0"/>
              <a:t>During</a:t>
            </a:r>
            <a:r>
              <a:rPr lang="en-US" sz="2400" dirty="0"/>
              <a:t> </a:t>
            </a:r>
          </a:p>
          <a:p>
            <a:pPr lvl="1"/>
            <a:r>
              <a:rPr lang="en-US" dirty="0"/>
              <a:t>Storage, </a:t>
            </a:r>
          </a:p>
          <a:p>
            <a:pPr lvl="1"/>
            <a:r>
              <a:rPr lang="en-US" dirty="0"/>
              <a:t>Transport </a:t>
            </a:r>
          </a:p>
          <a:p>
            <a:pPr lvl="1"/>
            <a:r>
              <a:rPr lang="en-US" dirty="0"/>
              <a:t>Cooking </a:t>
            </a:r>
          </a:p>
          <a:p>
            <a:endParaRPr lang="en-GB" sz="2400" dirty="0"/>
          </a:p>
        </p:txBody>
      </p:sp>
      <p:sp>
        <p:nvSpPr>
          <p:cNvPr id="4" name="Content Placeholder 3">
            <a:extLst>
              <a:ext uri="{FF2B5EF4-FFF2-40B4-BE49-F238E27FC236}">
                <a16:creationId xmlns:a16="http://schemas.microsoft.com/office/drawing/2014/main" id="{7A686C2D-1A94-4C84-B793-5DFF6556CAB3}"/>
              </a:ext>
            </a:extLst>
          </p:cNvPr>
          <p:cNvSpPr>
            <a:spLocks noGrp="1"/>
          </p:cNvSpPr>
          <p:nvPr>
            <p:ph sz="half" idx="2"/>
          </p:nvPr>
        </p:nvSpPr>
        <p:spPr/>
        <p:txBody>
          <a:bodyPr/>
          <a:lstStyle/>
          <a:p>
            <a:pPr marL="0" indent="0">
              <a:buNone/>
            </a:pPr>
            <a:r>
              <a:rPr lang="en-US" sz="2400" dirty="0"/>
              <a:t>For a food to remain Halal</a:t>
            </a:r>
          </a:p>
          <a:p>
            <a:r>
              <a:rPr lang="en-US" sz="2400" dirty="0"/>
              <a:t>Utensils  </a:t>
            </a:r>
          </a:p>
          <a:p>
            <a:r>
              <a:rPr lang="en-US" sz="2400" dirty="0"/>
              <a:t>Processing Equipment</a:t>
            </a:r>
          </a:p>
          <a:p>
            <a:r>
              <a:rPr lang="en-US" sz="2400" dirty="0"/>
              <a:t>Manufacture</a:t>
            </a:r>
          </a:p>
          <a:p>
            <a:r>
              <a:rPr lang="en-US" sz="2400" dirty="0"/>
              <a:t>Storage </a:t>
            </a:r>
          </a:p>
          <a:p>
            <a:pPr marL="0" indent="0">
              <a:buNone/>
            </a:pPr>
            <a:endParaRPr lang="en-US" sz="2400" dirty="0"/>
          </a:p>
          <a:p>
            <a:pPr marL="0" indent="0">
              <a:buNone/>
            </a:pPr>
            <a:r>
              <a:rPr lang="en-US" sz="2400" dirty="0"/>
              <a:t>Should be cleansed in accordance with Islamic law.</a:t>
            </a:r>
            <a:endParaRPr lang="en-GB" sz="2400" dirty="0"/>
          </a:p>
          <a:p>
            <a:endParaRPr lang="en-GB" sz="2400" dirty="0"/>
          </a:p>
        </p:txBody>
      </p:sp>
    </p:spTree>
    <p:extLst>
      <p:ext uri="{BB962C8B-B14F-4D97-AF65-F5344CB8AC3E}">
        <p14:creationId xmlns:p14="http://schemas.microsoft.com/office/powerpoint/2010/main" val="4255879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D5A7A-7902-4451-9416-7E22411A2D04}"/>
              </a:ext>
            </a:extLst>
          </p:cNvPr>
          <p:cNvSpPr>
            <a:spLocks noGrp="1"/>
          </p:cNvSpPr>
          <p:nvPr>
            <p:ph type="title"/>
          </p:nvPr>
        </p:nvSpPr>
        <p:spPr>
          <a:xfrm>
            <a:off x="1285852" y="0"/>
            <a:ext cx="7606628" cy="1143000"/>
          </a:xfrm>
        </p:spPr>
        <p:txBody>
          <a:bodyPr/>
          <a:lstStyle/>
          <a:p>
            <a:r>
              <a:rPr lang="en-GB" dirty="0"/>
              <a:t>Muslim Festival and Holy Days</a:t>
            </a:r>
          </a:p>
        </p:txBody>
      </p:sp>
      <p:sp>
        <p:nvSpPr>
          <p:cNvPr id="3" name="Content Placeholder 2">
            <a:extLst>
              <a:ext uri="{FF2B5EF4-FFF2-40B4-BE49-F238E27FC236}">
                <a16:creationId xmlns:a16="http://schemas.microsoft.com/office/drawing/2014/main" id="{19400074-FCD2-4638-A490-14E0C1DA3165}"/>
              </a:ext>
            </a:extLst>
          </p:cNvPr>
          <p:cNvSpPr>
            <a:spLocks noGrp="1"/>
          </p:cNvSpPr>
          <p:nvPr>
            <p:ph idx="1"/>
          </p:nvPr>
        </p:nvSpPr>
        <p:spPr>
          <a:xfrm>
            <a:off x="457200" y="1166018"/>
            <a:ext cx="8229600" cy="5143302"/>
          </a:xfrm>
        </p:spPr>
        <p:txBody>
          <a:bodyPr/>
          <a:lstStyle/>
          <a:p>
            <a:pPr algn="ctr"/>
            <a:endParaRPr lang="en-GB" b="1" dirty="0"/>
          </a:p>
          <a:p>
            <a:pPr algn="ctr"/>
            <a:r>
              <a:rPr lang="en-GB" b="1" dirty="0"/>
              <a:t>Ramadan </a:t>
            </a:r>
            <a:r>
              <a:rPr lang="en-GB" dirty="0"/>
              <a:t>(Fasting)</a:t>
            </a:r>
          </a:p>
          <a:p>
            <a:pPr algn="ctr"/>
            <a:r>
              <a:rPr lang="en-GB" b="1" dirty="0"/>
              <a:t>Eid al </a:t>
            </a:r>
            <a:r>
              <a:rPr lang="en-GB" b="1" dirty="0" err="1"/>
              <a:t>Fitr</a:t>
            </a:r>
            <a:r>
              <a:rPr lang="en-GB" b="1" dirty="0"/>
              <a:t> </a:t>
            </a:r>
            <a:r>
              <a:rPr lang="en-GB" dirty="0"/>
              <a:t>~ Ramadan ends (Fasting)</a:t>
            </a:r>
          </a:p>
          <a:p>
            <a:pPr algn="ctr"/>
            <a:r>
              <a:rPr lang="en-GB" b="1" dirty="0"/>
              <a:t>Eid al </a:t>
            </a:r>
            <a:r>
              <a:rPr lang="en-GB" b="1" dirty="0" err="1"/>
              <a:t>Adha</a:t>
            </a:r>
            <a:r>
              <a:rPr lang="en-GB" b="1" dirty="0"/>
              <a:t> </a:t>
            </a:r>
            <a:r>
              <a:rPr lang="en-GB" dirty="0"/>
              <a:t>(Fasting)</a:t>
            </a:r>
          </a:p>
          <a:p>
            <a:pPr algn="ctr"/>
            <a:r>
              <a:rPr lang="en-GB" b="1" dirty="0"/>
              <a:t>Mawlid an Nabi </a:t>
            </a:r>
          </a:p>
        </p:txBody>
      </p:sp>
    </p:spTree>
    <p:extLst>
      <p:ext uri="{BB962C8B-B14F-4D97-AF65-F5344CB8AC3E}">
        <p14:creationId xmlns:p14="http://schemas.microsoft.com/office/powerpoint/2010/main" val="2233605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11F55-4DDD-48FA-8D7D-F5814604691A}"/>
              </a:ext>
            </a:extLst>
          </p:cNvPr>
          <p:cNvSpPr>
            <a:spLocks noGrp="1"/>
          </p:cNvSpPr>
          <p:nvPr>
            <p:ph type="title"/>
          </p:nvPr>
        </p:nvSpPr>
        <p:spPr/>
        <p:txBody>
          <a:bodyPr/>
          <a:lstStyle/>
          <a:p>
            <a:r>
              <a:rPr lang="en-GB" dirty="0"/>
              <a:t>Fine Dodgy Awful</a:t>
            </a:r>
          </a:p>
        </p:txBody>
      </p:sp>
      <p:sp>
        <p:nvSpPr>
          <p:cNvPr id="3" name="Content Placeholder 2">
            <a:extLst>
              <a:ext uri="{FF2B5EF4-FFF2-40B4-BE49-F238E27FC236}">
                <a16:creationId xmlns:a16="http://schemas.microsoft.com/office/drawing/2014/main" id="{B8583DB8-0C80-46AE-A519-D5DC57D24F90}"/>
              </a:ext>
            </a:extLst>
          </p:cNvPr>
          <p:cNvSpPr>
            <a:spLocks noGrp="1"/>
          </p:cNvSpPr>
          <p:nvPr>
            <p:ph idx="1"/>
          </p:nvPr>
        </p:nvSpPr>
        <p:spPr>
          <a:xfrm>
            <a:off x="457200" y="1166018"/>
            <a:ext cx="8229600" cy="4525963"/>
          </a:xfrm>
        </p:spPr>
        <p:txBody>
          <a:bodyPr/>
          <a:lstStyle/>
          <a:p>
            <a:r>
              <a:rPr lang="en-GB" sz="2200" dirty="0"/>
              <a:t>The aim of this exercise is to give you the opportunity to explore some of the decisions that might be made within the context of catering and how they might affect Staff and Students who are Religious observant.</a:t>
            </a:r>
          </a:p>
          <a:p>
            <a:pPr marL="0" indent="0">
              <a:buNone/>
            </a:pPr>
            <a:endParaRPr lang="en-GB" sz="2200" dirty="0"/>
          </a:p>
          <a:p>
            <a:r>
              <a:rPr lang="en-GB" sz="2200" dirty="0"/>
              <a:t>In your small groups consider each of the situations listed below, discuss whether they are:</a:t>
            </a:r>
          </a:p>
          <a:p>
            <a:endParaRPr lang="en-GB" sz="2000" dirty="0"/>
          </a:p>
          <a:p>
            <a:endParaRPr lang="en-GB" sz="2000" dirty="0"/>
          </a:p>
        </p:txBody>
      </p:sp>
      <p:graphicFrame>
        <p:nvGraphicFramePr>
          <p:cNvPr id="6" name="Table 5">
            <a:extLst>
              <a:ext uri="{FF2B5EF4-FFF2-40B4-BE49-F238E27FC236}">
                <a16:creationId xmlns:a16="http://schemas.microsoft.com/office/drawing/2014/main" id="{A69B1465-1DB3-4FAF-8F71-B26ADBBDB46D}"/>
              </a:ext>
            </a:extLst>
          </p:cNvPr>
          <p:cNvGraphicFramePr>
            <a:graphicFrameLocks noGrp="1"/>
          </p:cNvGraphicFramePr>
          <p:nvPr>
            <p:extLst/>
          </p:nvPr>
        </p:nvGraphicFramePr>
        <p:xfrm>
          <a:off x="990600" y="4221088"/>
          <a:ext cx="7162800" cy="2225760"/>
        </p:xfrm>
        <a:graphic>
          <a:graphicData uri="http://schemas.openxmlformats.org/drawingml/2006/table">
            <a:tbl>
              <a:tblPr>
                <a:tableStyleId>{2D5ABB26-0587-4C30-8999-92F81FD0307C}</a:tableStyleId>
              </a:tblPr>
              <a:tblGrid>
                <a:gridCol w="2831976">
                  <a:extLst>
                    <a:ext uri="{9D8B030D-6E8A-4147-A177-3AD203B41FA5}">
                      <a16:colId xmlns:a16="http://schemas.microsoft.com/office/drawing/2014/main" val="2622187871"/>
                    </a:ext>
                  </a:extLst>
                </a:gridCol>
                <a:gridCol w="4330824">
                  <a:extLst>
                    <a:ext uri="{9D8B030D-6E8A-4147-A177-3AD203B41FA5}">
                      <a16:colId xmlns:a16="http://schemas.microsoft.com/office/drawing/2014/main" val="684542572"/>
                    </a:ext>
                  </a:extLst>
                </a:gridCol>
              </a:tblGrid>
              <a:tr h="5716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kern="1200" dirty="0">
                          <a:solidFill>
                            <a:schemeClr val="tx1"/>
                          </a:solidFill>
                          <a:effectLst>
                            <a:outerShdw blurRad="50800" dist="38100" dir="2700000" algn="tl">
                              <a:srgbClr val="000000">
                                <a:alpha val="40000"/>
                              </a:srgbClr>
                            </a:outerShdw>
                          </a:effectLst>
                          <a:latin typeface="+mn-lt"/>
                          <a:ea typeface="+mn-ea"/>
                          <a:cs typeface="+mn-cs"/>
                        </a:rPr>
                        <a:t>Fine</a:t>
                      </a:r>
                      <a:endParaRPr lang="en-GB" sz="2800" kern="1200" dirty="0">
                        <a:solidFill>
                          <a:schemeClr val="tx1"/>
                        </a:solidFill>
                        <a:effectLst/>
                        <a:latin typeface="+mn-lt"/>
                        <a:ea typeface="+mn-ea"/>
                        <a:cs typeface="+mn-cs"/>
                      </a:endParaRPr>
                    </a:p>
                  </a:txBody>
                  <a:tcPr/>
                </a:tc>
                <a:tc>
                  <a:txBody>
                    <a:bodyPr/>
                    <a:lstStyle/>
                    <a:p>
                      <a:pPr>
                        <a:lnSpc>
                          <a:spcPct val="115000"/>
                        </a:lnSpc>
                        <a:spcAft>
                          <a:spcPts val="0"/>
                        </a:spcAft>
                      </a:pPr>
                      <a:r>
                        <a:rPr lang="en-GB" sz="2200" dirty="0">
                          <a:effectLst/>
                          <a:latin typeface="Century Gothic" panose="020B0502020202020204" pitchFamily="34" charset="0"/>
                          <a:ea typeface="Calibri" panose="020F0502020204030204" pitchFamily="34" charset="0"/>
                          <a:cs typeface="Times New Roman" panose="02020603050405020304" pitchFamily="18" charset="0"/>
                        </a:rPr>
                        <a:t>Perfectly OK for everyone</a:t>
                      </a:r>
                    </a:p>
                  </a:txBody>
                  <a:tcPr marL="68580" marR="68580" marT="0" marB="0" anchor="ctr"/>
                </a:tc>
                <a:extLst>
                  <a:ext uri="{0D108BD9-81ED-4DB2-BD59-A6C34878D82A}">
                    <a16:rowId xmlns:a16="http://schemas.microsoft.com/office/drawing/2014/main" val="3944798764"/>
                  </a:ext>
                </a:extLst>
              </a:tr>
              <a:tr h="6244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kern="1200" dirty="0">
                          <a:solidFill>
                            <a:schemeClr val="tx1"/>
                          </a:solidFill>
                          <a:effectLst>
                            <a:outerShdw blurRad="50800" dist="38100" dir="2700000" algn="tl">
                              <a:srgbClr val="000000">
                                <a:alpha val="40000"/>
                              </a:srgbClr>
                            </a:outerShdw>
                          </a:effectLst>
                          <a:latin typeface="+mn-lt"/>
                          <a:ea typeface="+mn-ea"/>
                          <a:cs typeface="+mn-cs"/>
                        </a:rPr>
                        <a:t>Dodgy</a:t>
                      </a:r>
                      <a:endParaRPr lang="en-GB" sz="2800" kern="1200" dirty="0">
                        <a:solidFill>
                          <a:schemeClr val="tx1"/>
                        </a:solidFill>
                        <a:effectLst/>
                        <a:latin typeface="+mn-lt"/>
                        <a:ea typeface="+mn-ea"/>
                        <a:cs typeface="+mn-cs"/>
                      </a:endParaRPr>
                    </a:p>
                  </a:txBody>
                  <a:tcPr/>
                </a:tc>
                <a:tc>
                  <a:txBody>
                    <a:bodyPr/>
                    <a:lstStyle/>
                    <a:p>
                      <a:r>
                        <a:rPr lang="en-GB" sz="2200" kern="1200" dirty="0">
                          <a:solidFill>
                            <a:schemeClr val="tx1"/>
                          </a:solidFill>
                          <a:effectLst/>
                          <a:latin typeface="Century Gothic" panose="020B0502020202020204" pitchFamily="34" charset="0"/>
                          <a:ea typeface="+mn-ea"/>
                          <a:cs typeface="+mn-cs"/>
                        </a:rPr>
                        <a:t>Might be difficult for some students and staff</a:t>
                      </a:r>
                      <a:endParaRPr lang="en-GB" sz="2200" dirty="0">
                        <a:latin typeface="Century Gothic" panose="020B0502020202020204" pitchFamily="34" charset="0"/>
                      </a:endParaRPr>
                    </a:p>
                  </a:txBody>
                  <a:tcPr/>
                </a:tc>
                <a:extLst>
                  <a:ext uri="{0D108BD9-81ED-4DB2-BD59-A6C34878D82A}">
                    <a16:rowId xmlns:a16="http://schemas.microsoft.com/office/drawing/2014/main" val="2563233146"/>
                  </a:ext>
                </a:extLst>
              </a:tr>
              <a:tr h="892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kern="1200" dirty="0">
                          <a:solidFill>
                            <a:schemeClr val="tx1"/>
                          </a:solidFill>
                          <a:effectLst>
                            <a:outerShdw blurRad="50800" dist="38100" dir="2700000" algn="tl">
                              <a:srgbClr val="000000">
                                <a:alpha val="40000"/>
                              </a:srgbClr>
                            </a:outerShdw>
                          </a:effectLst>
                          <a:latin typeface="+mn-lt"/>
                          <a:ea typeface="+mn-ea"/>
                          <a:cs typeface="+mn-cs"/>
                        </a:rPr>
                        <a:t>Awful</a:t>
                      </a:r>
                      <a:endParaRPr lang="en-GB" sz="2800" kern="1200" dirty="0">
                        <a:solidFill>
                          <a:schemeClr val="tx1"/>
                        </a:solidFill>
                        <a:effectLst/>
                        <a:latin typeface="+mn-lt"/>
                        <a:ea typeface="+mn-ea"/>
                        <a:cs typeface="+mn-cs"/>
                      </a:endParaRPr>
                    </a:p>
                  </a:txBody>
                  <a:tcPr/>
                </a:tc>
                <a:tc>
                  <a:txBody>
                    <a:bodyPr/>
                    <a:lstStyle/>
                    <a:p>
                      <a:r>
                        <a:rPr lang="en-GB" sz="2200" kern="1200" dirty="0">
                          <a:solidFill>
                            <a:schemeClr val="tx1"/>
                          </a:solidFill>
                          <a:effectLst/>
                          <a:latin typeface="Century Gothic" panose="020B0502020202020204" pitchFamily="34" charset="0"/>
                          <a:ea typeface="+mn-ea"/>
                          <a:cs typeface="+mn-cs"/>
                        </a:rPr>
                        <a:t>Completely inappropriate in a professional kitchen</a:t>
                      </a:r>
                      <a:endParaRPr lang="en-GB" sz="2200" dirty="0">
                        <a:latin typeface="Century Gothic" panose="020B0502020202020204" pitchFamily="34" charset="0"/>
                      </a:endParaRPr>
                    </a:p>
                  </a:txBody>
                  <a:tcPr/>
                </a:tc>
                <a:extLst>
                  <a:ext uri="{0D108BD9-81ED-4DB2-BD59-A6C34878D82A}">
                    <a16:rowId xmlns:a16="http://schemas.microsoft.com/office/drawing/2014/main" val="3175262245"/>
                  </a:ext>
                </a:extLst>
              </a:tr>
            </a:tbl>
          </a:graphicData>
        </a:graphic>
      </p:graphicFrame>
      <p:sp>
        <p:nvSpPr>
          <p:cNvPr id="7" name="Rectangle 6">
            <a:extLst>
              <a:ext uri="{FF2B5EF4-FFF2-40B4-BE49-F238E27FC236}">
                <a16:creationId xmlns:a16="http://schemas.microsoft.com/office/drawing/2014/main" id="{16D48604-ED2D-4C7D-BB14-A920C3197233}"/>
              </a:ext>
            </a:extLst>
          </p:cNvPr>
          <p:cNvSpPr>
            <a:spLocks noChangeArrowheads="1"/>
          </p:cNvSpPr>
          <p:nvPr/>
        </p:nvSpPr>
        <p:spPr bwMode="auto">
          <a:xfrm rot="16200000" flipH="1">
            <a:off x="2320623" y="5309203"/>
            <a:ext cx="2392045" cy="49530"/>
          </a:xfrm>
          <a:prstGeom prst="rect">
            <a:avLst/>
          </a:prstGeom>
          <a:gradFill rotWithShape="0">
            <a:gsLst>
              <a:gs pos="0">
                <a:srgbClr val="FF3399"/>
              </a:gs>
              <a:gs pos="100000">
                <a:srgbClr val="FF3399">
                  <a:gamma/>
                  <a:tint val="20000"/>
                  <a:invGamma/>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69453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F5AAEF9-D6B7-4288-B099-85085AE01055}"/>
              </a:ext>
            </a:extLst>
          </p:cNvPr>
          <p:cNvSpPr txBox="1">
            <a:spLocks noGrp="1"/>
          </p:cNvSpPr>
          <p:nvPr>
            <p:ph type="title"/>
          </p:nvPr>
        </p:nvSpPr>
        <p:spPr/>
        <p:txBody>
          <a:bodyPr/>
          <a:lstStyle/>
          <a:p>
            <a:pPr lvl="0"/>
            <a:r>
              <a:rPr lang="en-GB" dirty="0"/>
              <a:t>INTRODUCTIONS</a:t>
            </a:r>
          </a:p>
        </p:txBody>
      </p:sp>
      <p:sp>
        <p:nvSpPr>
          <p:cNvPr id="3" name="Rectangle 3">
            <a:extLst>
              <a:ext uri="{FF2B5EF4-FFF2-40B4-BE49-F238E27FC236}">
                <a16:creationId xmlns:a16="http://schemas.microsoft.com/office/drawing/2014/main" id="{AFFE1877-7E53-4BF0-A508-A863CA997295}"/>
              </a:ext>
            </a:extLst>
          </p:cNvPr>
          <p:cNvSpPr txBox="1">
            <a:spLocks noGrp="1"/>
          </p:cNvSpPr>
          <p:nvPr>
            <p:ph idx="1"/>
          </p:nvPr>
        </p:nvSpPr>
        <p:spPr/>
        <p:txBody>
          <a:bodyPr/>
          <a:lstStyle/>
          <a:p>
            <a:pPr marL="60720" indent="0">
              <a:spcBef>
                <a:spcPts val="300"/>
              </a:spcBef>
              <a:buNone/>
            </a:pPr>
            <a:endParaRPr lang="en-GB" sz="1200" dirty="0"/>
          </a:p>
          <a:p>
            <a:pPr marL="517920" indent="-457200">
              <a:buClr>
                <a:srgbClr val="FF3399"/>
              </a:buClr>
              <a:buSzPct val="50000"/>
              <a:buBlip>
                <a:blip r:embed="rId3"/>
              </a:buBlip>
            </a:pPr>
            <a:r>
              <a:rPr lang="en-GB" sz="2800" dirty="0"/>
              <a:t>Your name and what you do</a:t>
            </a:r>
          </a:p>
          <a:p>
            <a:pPr marL="517920" indent="-457200">
              <a:buClr>
                <a:srgbClr val="FF3399"/>
              </a:buClr>
              <a:buSzPct val="50000"/>
              <a:buBlip>
                <a:blip r:embed="rId3"/>
              </a:buBlip>
            </a:pPr>
            <a:endParaRPr lang="en-GB" sz="2800" dirty="0"/>
          </a:p>
          <a:p>
            <a:pPr marL="517920" indent="-457200">
              <a:buClr>
                <a:srgbClr val="FF3399"/>
              </a:buClr>
              <a:buSzPct val="50000"/>
              <a:buBlip>
                <a:blip r:embed="rId3"/>
              </a:buBlip>
            </a:pPr>
            <a:r>
              <a:rPr lang="en-GB" sz="2800" dirty="0"/>
              <a:t>How long you have done it?</a:t>
            </a:r>
          </a:p>
          <a:p>
            <a:pPr marL="517920" indent="-457200">
              <a:buClr>
                <a:srgbClr val="FF3399"/>
              </a:buClr>
              <a:buSzPct val="50000"/>
              <a:buBlip>
                <a:blip r:embed="rId3"/>
              </a:buBlip>
            </a:pPr>
            <a:endParaRPr lang="en-GB" sz="2800" dirty="0"/>
          </a:p>
          <a:p>
            <a:pPr marL="517920" indent="-457200">
              <a:buClr>
                <a:srgbClr val="FF3399"/>
              </a:buClr>
              <a:buSzPct val="50000"/>
              <a:buBlip>
                <a:blip r:embed="rId3"/>
              </a:buBlip>
            </a:pPr>
            <a:r>
              <a:rPr lang="en-GB" sz="2800" dirty="0"/>
              <a:t>Why are you here?</a:t>
            </a:r>
          </a:p>
          <a:p>
            <a:pPr marL="517920" indent="-457200">
              <a:buClr>
                <a:srgbClr val="FF3399"/>
              </a:buClr>
              <a:buSzPct val="50000"/>
              <a:buBlip>
                <a:blip r:embed="rId3"/>
              </a:buBlip>
            </a:pPr>
            <a:endParaRPr lang="en-GB" sz="2800" dirty="0"/>
          </a:p>
          <a:p>
            <a:pPr marL="517920" indent="-457200">
              <a:buClr>
                <a:srgbClr val="FF3399"/>
              </a:buClr>
              <a:buSzPct val="50000"/>
              <a:buBlip>
                <a:blip r:embed="rId3"/>
              </a:buBlip>
            </a:pPr>
            <a:r>
              <a:rPr lang="en-GB" sz="2800" dirty="0"/>
              <a:t>Why do you want to be a trainer on this subject?</a:t>
            </a:r>
          </a:p>
        </p:txBody>
      </p:sp>
      <p:pic>
        <p:nvPicPr>
          <p:cNvPr id="4" name="Picture 5" descr="http://www.linkedstrategies.com/wp-content/uploads/2013/02/HANDSHAKE-Two-Gray-Stick-Figures-300x300.png">
            <a:extLst>
              <a:ext uri="{FF2B5EF4-FFF2-40B4-BE49-F238E27FC236}">
                <a16:creationId xmlns:a16="http://schemas.microsoft.com/office/drawing/2014/main" id="{31DEEEC3-1348-475C-9381-E167799BA9F2}"/>
              </a:ext>
            </a:extLst>
          </p:cNvPr>
          <p:cNvPicPr>
            <a:picLocks noChangeAspect="1"/>
          </p:cNvPicPr>
          <p:nvPr/>
        </p:nvPicPr>
        <p:blipFill>
          <a:blip r:embed="rId4"/>
          <a:srcRect/>
          <a:stretch>
            <a:fillRect/>
          </a:stretch>
        </p:blipFill>
        <p:spPr>
          <a:xfrm>
            <a:off x="6094510" y="1117269"/>
            <a:ext cx="2592290" cy="2442730"/>
          </a:xfrm>
          <a:prstGeom prst="rect">
            <a:avLst/>
          </a:prstGeom>
          <a:noFill/>
          <a:ln cap="flat">
            <a:noFill/>
          </a:ln>
        </p:spPr>
      </p:pic>
    </p:spTree>
    <p:extLst>
      <p:ext uri="{BB962C8B-B14F-4D97-AF65-F5344CB8AC3E}">
        <p14:creationId xmlns:p14="http://schemas.microsoft.com/office/powerpoint/2010/main" val="59901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27492-0F7C-47A6-BB33-8CABDDEBEA87}"/>
              </a:ext>
            </a:extLst>
          </p:cNvPr>
          <p:cNvSpPr>
            <a:spLocks noGrp="1"/>
          </p:cNvSpPr>
          <p:nvPr>
            <p:ph type="title"/>
          </p:nvPr>
        </p:nvSpPr>
        <p:spPr/>
        <p:txBody>
          <a:bodyPr/>
          <a:lstStyle/>
          <a:p>
            <a:r>
              <a:rPr lang="en-GB" dirty="0"/>
              <a:t>Break </a:t>
            </a:r>
          </a:p>
        </p:txBody>
      </p:sp>
      <p:sp>
        <p:nvSpPr>
          <p:cNvPr id="3" name="Text Placeholder 2">
            <a:extLst>
              <a:ext uri="{FF2B5EF4-FFF2-40B4-BE49-F238E27FC236}">
                <a16:creationId xmlns:a16="http://schemas.microsoft.com/office/drawing/2014/main" id="{37A9107B-6CDC-46C4-BB45-CECBB8098E07}"/>
              </a:ext>
            </a:extLst>
          </p:cNvPr>
          <p:cNvSpPr>
            <a:spLocks noGrp="1"/>
          </p:cNvSpPr>
          <p:nvPr>
            <p:ph type="body" idx="1"/>
          </p:nvPr>
        </p:nvSpPr>
        <p:spPr/>
        <p:txBody>
          <a:bodyPr/>
          <a:lstStyle/>
          <a:p>
            <a:r>
              <a:rPr lang="en-GB" dirty="0"/>
              <a:t>Be back in 15 minutes!</a:t>
            </a:r>
          </a:p>
        </p:txBody>
      </p:sp>
    </p:spTree>
    <p:extLst>
      <p:ext uri="{BB962C8B-B14F-4D97-AF65-F5344CB8AC3E}">
        <p14:creationId xmlns:p14="http://schemas.microsoft.com/office/powerpoint/2010/main" val="8014422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EDC47-BE22-47EE-9F53-35256DEAC94B}"/>
              </a:ext>
            </a:extLst>
          </p:cNvPr>
          <p:cNvSpPr>
            <a:spLocks noGrp="1"/>
          </p:cNvSpPr>
          <p:nvPr>
            <p:ph type="title"/>
          </p:nvPr>
        </p:nvSpPr>
        <p:spPr/>
        <p:txBody>
          <a:bodyPr/>
          <a:lstStyle/>
          <a:p>
            <a:r>
              <a:rPr lang="en-US" dirty="0"/>
              <a:t>Judaism/</a:t>
            </a:r>
            <a:r>
              <a:rPr lang="en-US" dirty="0" err="1"/>
              <a:t>kASHRUT</a:t>
            </a:r>
            <a:endParaRPr lang="en-GB" dirty="0"/>
          </a:p>
        </p:txBody>
      </p:sp>
      <p:sp>
        <p:nvSpPr>
          <p:cNvPr id="3" name="Text Placeholder 2">
            <a:extLst>
              <a:ext uri="{FF2B5EF4-FFF2-40B4-BE49-F238E27FC236}">
                <a16:creationId xmlns:a16="http://schemas.microsoft.com/office/drawing/2014/main" id="{BA7EC272-B2E7-494E-B1D8-6E52CC2BCDC8}"/>
              </a:ext>
            </a:extLst>
          </p:cNvPr>
          <p:cNvSpPr>
            <a:spLocks noGrp="1"/>
          </p:cNvSpPr>
          <p:nvPr>
            <p:ph type="body" idx="1"/>
          </p:nvPr>
        </p:nvSpPr>
        <p:spPr/>
        <p:txBody>
          <a:bodyPr/>
          <a:lstStyle/>
          <a:p>
            <a:r>
              <a:rPr lang="en-GB" b="1" dirty="0"/>
              <a:t>Catering for Religious Students and Staff</a:t>
            </a:r>
            <a:endParaRPr lang="en-GB" dirty="0"/>
          </a:p>
        </p:txBody>
      </p:sp>
    </p:spTree>
    <p:extLst>
      <p:ext uri="{BB962C8B-B14F-4D97-AF65-F5344CB8AC3E}">
        <p14:creationId xmlns:p14="http://schemas.microsoft.com/office/powerpoint/2010/main" val="3294686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1EB1E-50EA-4DA6-8453-43412C6383BD}"/>
              </a:ext>
            </a:extLst>
          </p:cNvPr>
          <p:cNvSpPr>
            <a:spLocks noGrp="1"/>
          </p:cNvSpPr>
          <p:nvPr>
            <p:ph type="title"/>
          </p:nvPr>
        </p:nvSpPr>
        <p:spPr/>
        <p:txBody>
          <a:bodyPr/>
          <a:lstStyle/>
          <a:p>
            <a:r>
              <a:rPr lang="en-GB" dirty="0"/>
              <a:t>Kashrut or Kosher</a:t>
            </a:r>
          </a:p>
        </p:txBody>
      </p:sp>
      <p:sp>
        <p:nvSpPr>
          <p:cNvPr id="3" name="Content Placeholder 2">
            <a:extLst>
              <a:ext uri="{FF2B5EF4-FFF2-40B4-BE49-F238E27FC236}">
                <a16:creationId xmlns:a16="http://schemas.microsoft.com/office/drawing/2014/main" id="{301FE85D-2DAF-454C-BD4E-BB0C693FDE62}"/>
              </a:ext>
            </a:extLst>
          </p:cNvPr>
          <p:cNvSpPr>
            <a:spLocks noGrp="1"/>
          </p:cNvSpPr>
          <p:nvPr>
            <p:ph sz="half" idx="1"/>
          </p:nvPr>
        </p:nvSpPr>
        <p:spPr>
          <a:xfrm>
            <a:off x="457200" y="1600200"/>
            <a:ext cx="4038600" cy="4853136"/>
          </a:xfrm>
        </p:spPr>
        <p:txBody>
          <a:bodyPr/>
          <a:lstStyle/>
          <a:p>
            <a:r>
              <a:rPr lang="en-GB" sz="2400" dirty="0"/>
              <a:t>Kashrut is a set of Jewish Dietary Laws</a:t>
            </a:r>
          </a:p>
          <a:p>
            <a:r>
              <a:rPr lang="en-GB" sz="2400" dirty="0"/>
              <a:t>Kosher is the Yiddish word commonly used</a:t>
            </a:r>
          </a:p>
          <a:p>
            <a:r>
              <a:rPr lang="en-GB" sz="2400" dirty="0"/>
              <a:t>It means “Fit” or “Proper”</a:t>
            </a:r>
          </a:p>
          <a:p>
            <a:r>
              <a:rPr lang="en-GB" sz="2400" dirty="0"/>
              <a:t>It’s used to describe something that is correct, especially food</a:t>
            </a:r>
          </a:p>
          <a:p>
            <a:r>
              <a:rPr lang="en-GB" sz="2400" dirty="0"/>
              <a:t>Kosher food is suitable for a Jewish person to eat</a:t>
            </a:r>
          </a:p>
        </p:txBody>
      </p:sp>
      <p:pic>
        <p:nvPicPr>
          <p:cNvPr id="5" name="Content Placeholder 4" descr="C:\Users\Tom\AppData\Local\Microsoft\Windows\INetCache\Content.MSO\2C02887C.tmp">
            <a:extLst>
              <a:ext uri="{FF2B5EF4-FFF2-40B4-BE49-F238E27FC236}">
                <a16:creationId xmlns:a16="http://schemas.microsoft.com/office/drawing/2014/main" id="{1FFD48B3-0C12-4889-A53D-40EE0CA40AD3}"/>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1700808"/>
            <a:ext cx="4073204" cy="3024336"/>
          </a:xfrm>
          <a:prstGeom prst="rect">
            <a:avLst/>
          </a:prstGeom>
          <a:noFill/>
          <a:ln>
            <a:noFill/>
          </a:ln>
        </p:spPr>
      </p:pic>
    </p:spTree>
    <p:extLst>
      <p:ext uri="{BB962C8B-B14F-4D97-AF65-F5344CB8AC3E}">
        <p14:creationId xmlns:p14="http://schemas.microsoft.com/office/powerpoint/2010/main" val="10941567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D436D-8A9D-41E7-90DF-E01DB92AE016}"/>
              </a:ext>
            </a:extLst>
          </p:cNvPr>
          <p:cNvSpPr>
            <a:spLocks noGrp="1"/>
          </p:cNvSpPr>
          <p:nvPr>
            <p:ph type="title"/>
          </p:nvPr>
        </p:nvSpPr>
        <p:spPr/>
        <p:txBody>
          <a:bodyPr/>
          <a:lstStyle/>
          <a:p>
            <a:r>
              <a:rPr lang="en-GB" dirty="0"/>
              <a:t>The Torah says</a:t>
            </a:r>
          </a:p>
        </p:txBody>
      </p:sp>
      <p:sp>
        <p:nvSpPr>
          <p:cNvPr id="3" name="Content Placeholder 2">
            <a:extLst>
              <a:ext uri="{FF2B5EF4-FFF2-40B4-BE49-F238E27FC236}">
                <a16:creationId xmlns:a16="http://schemas.microsoft.com/office/drawing/2014/main" id="{72296B02-AED5-476B-A152-64A13B4BF4C8}"/>
              </a:ext>
            </a:extLst>
          </p:cNvPr>
          <p:cNvSpPr>
            <a:spLocks noGrp="1"/>
          </p:cNvSpPr>
          <p:nvPr>
            <p:ph sz="half" idx="1"/>
          </p:nvPr>
        </p:nvSpPr>
        <p:spPr/>
        <p:txBody>
          <a:bodyPr/>
          <a:lstStyle/>
          <a:p>
            <a:r>
              <a:rPr lang="en-GB" sz="2400" dirty="0"/>
              <a:t>Only certain kinds of animal considered inherently Kosher</a:t>
            </a:r>
          </a:p>
          <a:p>
            <a:endParaRPr lang="en-GB" sz="2400" dirty="0"/>
          </a:p>
          <a:p>
            <a:endParaRPr lang="en-GB" sz="2400" dirty="0"/>
          </a:p>
          <a:p>
            <a:r>
              <a:rPr lang="en-GB" sz="2400" dirty="0"/>
              <a:t>For those of you without a Torah look in the Bible - Leviticus 11</a:t>
            </a:r>
          </a:p>
          <a:p>
            <a:pPr marL="0" indent="0">
              <a:buNone/>
            </a:pPr>
            <a:endParaRPr lang="en-GB" sz="2400" dirty="0"/>
          </a:p>
        </p:txBody>
      </p:sp>
      <p:sp>
        <p:nvSpPr>
          <p:cNvPr id="4" name="Content Placeholder 3">
            <a:extLst>
              <a:ext uri="{FF2B5EF4-FFF2-40B4-BE49-F238E27FC236}">
                <a16:creationId xmlns:a16="http://schemas.microsoft.com/office/drawing/2014/main" id="{8A6CDE37-1CA4-4304-9B66-446C426C66E4}"/>
              </a:ext>
            </a:extLst>
          </p:cNvPr>
          <p:cNvSpPr>
            <a:spLocks noGrp="1"/>
          </p:cNvSpPr>
          <p:nvPr>
            <p:ph sz="half" idx="2"/>
          </p:nvPr>
        </p:nvSpPr>
        <p:spPr>
          <a:xfrm>
            <a:off x="4648202" y="1251552"/>
            <a:ext cx="4038600" cy="4925144"/>
          </a:xfrm>
        </p:spPr>
        <p:txBody>
          <a:bodyPr/>
          <a:lstStyle/>
          <a:p>
            <a:pPr marL="0" indent="0">
              <a:buNone/>
            </a:pPr>
            <a:r>
              <a:rPr lang="en-GB" sz="2200" b="1" dirty="0"/>
              <a:t>Land Animals</a:t>
            </a:r>
          </a:p>
          <a:p>
            <a:pPr>
              <a:buFont typeface="Wingdings" panose="05000000000000000000" pitchFamily="2" charset="2"/>
              <a:buChar char="ü"/>
            </a:pPr>
            <a:r>
              <a:rPr lang="en-GB" sz="2200" dirty="0"/>
              <a:t>Only animals that chews the cud and has cloven (split) hooves</a:t>
            </a:r>
          </a:p>
          <a:p>
            <a:pPr marL="0" indent="0">
              <a:buNone/>
            </a:pPr>
            <a:r>
              <a:rPr lang="en-GB" sz="2200" b="1" dirty="0"/>
              <a:t>Water Animals</a:t>
            </a:r>
          </a:p>
          <a:p>
            <a:pPr>
              <a:buFont typeface="Wingdings" panose="05000000000000000000" pitchFamily="2" charset="2"/>
              <a:buChar char="ü"/>
            </a:pPr>
            <a:r>
              <a:rPr lang="en-GB" sz="2200" dirty="0"/>
              <a:t>All forbidden unless Fish that have fins and scales</a:t>
            </a:r>
          </a:p>
          <a:p>
            <a:pPr marL="0" indent="0">
              <a:buNone/>
            </a:pPr>
            <a:r>
              <a:rPr lang="en-GB" sz="2200" b="1" dirty="0"/>
              <a:t>Birds</a:t>
            </a:r>
          </a:p>
          <a:p>
            <a:pPr>
              <a:buFont typeface="Wingdings" panose="05000000000000000000" pitchFamily="2" charset="2"/>
              <a:buChar char="ü"/>
            </a:pPr>
            <a:r>
              <a:rPr lang="en-GB" sz="2200" dirty="0"/>
              <a:t>No Birds of Prey</a:t>
            </a:r>
          </a:p>
          <a:p>
            <a:pPr>
              <a:buFont typeface="Wingdings" panose="05000000000000000000" pitchFamily="2" charset="2"/>
              <a:buChar char="ü"/>
            </a:pPr>
            <a:r>
              <a:rPr lang="en-GB" sz="2200" dirty="0"/>
              <a:t>No Scavengers</a:t>
            </a:r>
          </a:p>
          <a:p>
            <a:pPr>
              <a:buFont typeface="Wingdings" panose="05000000000000000000" pitchFamily="2" charset="2"/>
              <a:buChar char="ü"/>
            </a:pPr>
            <a:r>
              <a:rPr lang="en-GB" sz="2200" dirty="0"/>
              <a:t>No Birds with webbed feet</a:t>
            </a:r>
          </a:p>
        </p:txBody>
      </p:sp>
    </p:spTree>
    <p:extLst>
      <p:ext uri="{BB962C8B-B14F-4D97-AF65-F5344CB8AC3E}">
        <p14:creationId xmlns:p14="http://schemas.microsoft.com/office/powerpoint/2010/main" val="2919374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C4D64-B0EA-4FD5-9C66-8CFBAAA29014}"/>
              </a:ext>
            </a:extLst>
          </p:cNvPr>
          <p:cNvSpPr>
            <a:spLocks noGrp="1"/>
          </p:cNvSpPr>
          <p:nvPr>
            <p:ph type="title"/>
          </p:nvPr>
        </p:nvSpPr>
        <p:spPr>
          <a:xfrm>
            <a:off x="1285852" y="0"/>
            <a:ext cx="6598516" cy="1143000"/>
          </a:xfrm>
        </p:spPr>
        <p:txBody>
          <a:bodyPr/>
          <a:lstStyle/>
          <a:p>
            <a:pPr algn="ctr"/>
            <a:r>
              <a:rPr lang="en-GB" dirty="0"/>
              <a:t>What Shall We Eat?</a:t>
            </a:r>
          </a:p>
        </p:txBody>
      </p:sp>
      <p:pic>
        <p:nvPicPr>
          <p:cNvPr id="6" name="Content Placeholder 5" descr="A picture containing text, book&#10;&#10;Description generated with very high confidence">
            <a:extLst>
              <a:ext uri="{FF2B5EF4-FFF2-40B4-BE49-F238E27FC236}">
                <a16:creationId xmlns:a16="http://schemas.microsoft.com/office/drawing/2014/main" id="{4153EC2C-4647-4E42-9534-78C34749CFA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611597" y="980728"/>
            <a:ext cx="3920805" cy="5753803"/>
          </a:xfrm>
        </p:spPr>
      </p:pic>
    </p:spTree>
    <p:extLst>
      <p:ext uri="{BB962C8B-B14F-4D97-AF65-F5344CB8AC3E}">
        <p14:creationId xmlns:p14="http://schemas.microsoft.com/office/powerpoint/2010/main" val="4541436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7A828-CD2E-4DD9-835F-EC137525D3C7}"/>
              </a:ext>
            </a:extLst>
          </p:cNvPr>
          <p:cNvSpPr>
            <a:spLocks noGrp="1"/>
          </p:cNvSpPr>
          <p:nvPr>
            <p:ph type="title"/>
          </p:nvPr>
        </p:nvSpPr>
        <p:spPr/>
        <p:txBody>
          <a:bodyPr/>
          <a:lstStyle/>
          <a:p>
            <a:r>
              <a:rPr lang="en-GB" dirty="0"/>
              <a:t>Meat</a:t>
            </a:r>
          </a:p>
        </p:txBody>
      </p:sp>
      <p:sp>
        <p:nvSpPr>
          <p:cNvPr id="3" name="Content Placeholder 2">
            <a:extLst>
              <a:ext uri="{FF2B5EF4-FFF2-40B4-BE49-F238E27FC236}">
                <a16:creationId xmlns:a16="http://schemas.microsoft.com/office/drawing/2014/main" id="{CF3B57B7-D5E9-4EB4-9F9E-1577638C3FA3}"/>
              </a:ext>
            </a:extLst>
          </p:cNvPr>
          <p:cNvSpPr>
            <a:spLocks noGrp="1"/>
          </p:cNvSpPr>
          <p:nvPr>
            <p:ph sz="half" idx="1"/>
          </p:nvPr>
        </p:nvSpPr>
        <p:spPr>
          <a:xfrm>
            <a:off x="457200" y="1268760"/>
            <a:ext cx="4402832" cy="5400600"/>
          </a:xfrm>
        </p:spPr>
        <p:txBody>
          <a:bodyPr/>
          <a:lstStyle/>
          <a:p>
            <a:pPr marL="0" indent="0">
              <a:buNone/>
            </a:pPr>
            <a:r>
              <a:rPr lang="en-GB" dirty="0"/>
              <a:t>Mammals and Birds slaughtered in the prescribed manner</a:t>
            </a:r>
          </a:p>
          <a:p>
            <a:pPr marL="0" indent="0">
              <a:buNone/>
            </a:pPr>
            <a:endParaRPr lang="en-GB" sz="1100" dirty="0"/>
          </a:p>
          <a:p>
            <a:pPr marL="0" indent="0">
              <a:buNone/>
            </a:pPr>
            <a:r>
              <a:rPr lang="en-GB" dirty="0"/>
              <a:t>Their </a:t>
            </a:r>
            <a:r>
              <a:rPr lang="en-GB" dirty="0" err="1"/>
              <a:t>byproducts</a:t>
            </a:r>
            <a:r>
              <a:rPr lang="en-GB" dirty="0"/>
              <a:t> except:</a:t>
            </a:r>
          </a:p>
          <a:p>
            <a:r>
              <a:rPr lang="en-GB" dirty="0"/>
              <a:t>Blood</a:t>
            </a:r>
          </a:p>
          <a:p>
            <a:r>
              <a:rPr lang="en-GB" dirty="0" err="1"/>
              <a:t>Chelev</a:t>
            </a:r>
            <a:r>
              <a:rPr lang="en-GB" dirty="0"/>
              <a:t> (Suet fat)</a:t>
            </a:r>
          </a:p>
          <a:p>
            <a:r>
              <a:rPr lang="en-GB" dirty="0" err="1"/>
              <a:t>Gid</a:t>
            </a:r>
            <a:r>
              <a:rPr lang="en-GB" dirty="0"/>
              <a:t> </a:t>
            </a:r>
            <a:r>
              <a:rPr lang="en-GB" dirty="0" err="1"/>
              <a:t>Hanasheh</a:t>
            </a:r>
            <a:r>
              <a:rPr lang="en-GB" dirty="0"/>
              <a:t> (Sciatic Nerve – Basically the rear end of the animal is not used)</a:t>
            </a:r>
          </a:p>
        </p:txBody>
      </p:sp>
      <p:pic>
        <p:nvPicPr>
          <p:cNvPr id="8" name="Content Placeholder 7" descr="A drawing of a face&#10;&#10;Description automatically generated">
            <a:extLst>
              <a:ext uri="{FF2B5EF4-FFF2-40B4-BE49-F238E27FC236}">
                <a16:creationId xmlns:a16="http://schemas.microsoft.com/office/drawing/2014/main" id="{6F11F1B5-AB87-481D-9DFD-20F564C75CB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11960" y="1700808"/>
            <a:ext cx="4800532" cy="3024335"/>
          </a:xfrm>
        </p:spPr>
      </p:pic>
    </p:spTree>
    <p:extLst>
      <p:ext uri="{BB962C8B-B14F-4D97-AF65-F5344CB8AC3E}">
        <p14:creationId xmlns:p14="http://schemas.microsoft.com/office/powerpoint/2010/main" val="1697599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32C29-2B9A-4126-ABAB-0587CBA2E11A}"/>
              </a:ext>
            </a:extLst>
          </p:cNvPr>
          <p:cNvSpPr>
            <a:spLocks noGrp="1"/>
          </p:cNvSpPr>
          <p:nvPr>
            <p:ph type="title"/>
          </p:nvPr>
        </p:nvSpPr>
        <p:spPr/>
        <p:txBody>
          <a:bodyPr/>
          <a:lstStyle/>
          <a:p>
            <a:r>
              <a:rPr lang="en-GB" dirty="0"/>
              <a:t>Dairy</a:t>
            </a:r>
          </a:p>
        </p:txBody>
      </p:sp>
      <p:sp>
        <p:nvSpPr>
          <p:cNvPr id="3" name="Content Placeholder 2">
            <a:extLst>
              <a:ext uri="{FF2B5EF4-FFF2-40B4-BE49-F238E27FC236}">
                <a16:creationId xmlns:a16="http://schemas.microsoft.com/office/drawing/2014/main" id="{BD6A330F-86F3-44C0-9854-DB48E3C312D8}"/>
              </a:ext>
            </a:extLst>
          </p:cNvPr>
          <p:cNvSpPr>
            <a:spLocks noGrp="1"/>
          </p:cNvSpPr>
          <p:nvPr>
            <p:ph sz="half" idx="1"/>
          </p:nvPr>
        </p:nvSpPr>
        <p:spPr/>
        <p:txBody>
          <a:bodyPr/>
          <a:lstStyle/>
          <a:p>
            <a:r>
              <a:rPr lang="en-GB" dirty="0"/>
              <a:t>Must come from a kosher animal</a:t>
            </a:r>
          </a:p>
          <a:p>
            <a:r>
              <a:rPr lang="en-GB" dirty="0"/>
              <a:t>All ingredients must be kosher:</a:t>
            </a:r>
          </a:p>
          <a:p>
            <a:pPr lvl="1"/>
            <a:r>
              <a:rPr lang="en-GB" dirty="0"/>
              <a:t>Rennet in hard cheese</a:t>
            </a:r>
          </a:p>
          <a:p>
            <a:pPr lvl="1"/>
            <a:r>
              <a:rPr lang="en-GB" dirty="0"/>
              <a:t>Gelatine in yogurts</a:t>
            </a:r>
          </a:p>
          <a:p>
            <a:r>
              <a:rPr lang="en-GB" dirty="0"/>
              <a:t>Made using kosher equipment</a:t>
            </a:r>
          </a:p>
        </p:txBody>
      </p:sp>
      <p:pic>
        <p:nvPicPr>
          <p:cNvPr id="6" name="Content Placeholder 5" descr="A picture containing cup, drink&#10;&#10;Description automatically generated">
            <a:extLst>
              <a:ext uri="{FF2B5EF4-FFF2-40B4-BE49-F238E27FC236}">
                <a16:creationId xmlns:a16="http://schemas.microsoft.com/office/drawing/2014/main" id="{4D056D40-1D6C-4272-AA1F-F72AFDE45D2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92613" y="1600200"/>
            <a:ext cx="3549774" cy="4525963"/>
          </a:xfrm>
        </p:spPr>
      </p:pic>
    </p:spTree>
    <p:extLst>
      <p:ext uri="{BB962C8B-B14F-4D97-AF65-F5344CB8AC3E}">
        <p14:creationId xmlns:p14="http://schemas.microsoft.com/office/powerpoint/2010/main" val="31072714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EFE1D-69D0-42B7-AC6D-63994642BE0B}"/>
              </a:ext>
            </a:extLst>
          </p:cNvPr>
          <p:cNvSpPr>
            <a:spLocks noGrp="1"/>
          </p:cNvSpPr>
          <p:nvPr>
            <p:ph type="title"/>
          </p:nvPr>
        </p:nvSpPr>
        <p:spPr/>
        <p:txBody>
          <a:bodyPr/>
          <a:lstStyle/>
          <a:p>
            <a:r>
              <a:rPr lang="en-GB" dirty="0"/>
              <a:t>Pareve = Neutral</a:t>
            </a:r>
          </a:p>
        </p:txBody>
      </p:sp>
      <p:sp>
        <p:nvSpPr>
          <p:cNvPr id="3" name="Content Placeholder 2">
            <a:extLst>
              <a:ext uri="{FF2B5EF4-FFF2-40B4-BE49-F238E27FC236}">
                <a16:creationId xmlns:a16="http://schemas.microsoft.com/office/drawing/2014/main" id="{B725CF3E-2BCC-4B16-9BB3-4862004EB2B3}"/>
              </a:ext>
            </a:extLst>
          </p:cNvPr>
          <p:cNvSpPr>
            <a:spLocks noGrp="1"/>
          </p:cNvSpPr>
          <p:nvPr>
            <p:ph sz="half" idx="1"/>
          </p:nvPr>
        </p:nvSpPr>
        <p:spPr>
          <a:xfrm>
            <a:off x="457200" y="1600200"/>
            <a:ext cx="4690864" cy="4997152"/>
          </a:xfrm>
        </p:spPr>
        <p:txBody>
          <a:bodyPr/>
          <a:lstStyle/>
          <a:p>
            <a:pPr>
              <a:buBlip>
                <a:blip r:embed="rId2"/>
              </a:buBlip>
            </a:pPr>
            <a:r>
              <a:rPr lang="en-GB" sz="2400" dirty="0"/>
              <a:t>All items that grow from the ground</a:t>
            </a:r>
          </a:p>
          <a:p>
            <a:pPr>
              <a:buBlip>
                <a:blip r:embed="rId2"/>
              </a:buBlip>
            </a:pPr>
            <a:r>
              <a:rPr lang="en-GB" sz="2400" dirty="0"/>
              <a:t>Eggs </a:t>
            </a:r>
          </a:p>
          <a:p>
            <a:pPr>
              <a:buBlip>
                <a:blip r:embed="rId2"/>
              </a:buBlip>
            </a:pPr>
            <a:r>
              <a:rPr lang="en-GB" sz="2400" dirty="0"/>
              <a:t>Fish</a:t>
            </a:r>
          </a:p>
          <a:p>
            <a:pPr>
              <a:buBlip>
                <a:blip r:embed="rId2"/>
              </a:buBlip>
            </a:pPr>
            <a:r>
              <a:rPr lang="en-GB" sz="2400" dirty="0"/>
              <a:t>Rennet from a kosher animal to make kosher cheese</a:t>
            </a:r>
          </a:p>
          <a:p>
            <a:pPr>
              <a:buBlip>
                <a:blip r:embed="rId2"/>
              </a:buBlip>
            </a:pPr>
            <a:r>
              <a:rPr lang="en-GB" sz="2400" dirty="0"/>
              <a:t>Gelatine from a kosher animal </a:t>
            </a:r>
          </a:p>
          <a:p>
            <a:pPr>
              <a:buBlip>
                <a:blip r:embed="rId2"/>
              </a:buBlip>
            </a:pPr>
            <a:r>
              <a:rPr lang="en-GB" sz="2400" dirty="0"/>
              <a:t>Agar-Agar and Carrageenan (Gelatine-like products)</a:t>
            </a:r>
          </a:p>
        </p:txBody>
      </p:sp>
      <p:pic>
        <p:nvPicPr>
          <p:cNvPr id="1026" name="Picture 2" descr="Image result for pareve">
            <a:extLst>
              <a:ext uri="{FF2B5EF4-FFF2-40B4-BE49-F238E27FC236}">
                <a16:creationId xmlns:a16="http://schemas.microsoft.com/office/drawing/2014/main" id="{939566A4-92B0-4423-882A-BC8325B9993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14901" y="2204864"/>
            <a:ext cx="3245495" cy="3245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758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2C49-2140-4408-B727-AB71E4E8EEC9}"/>
              </a:ext>
            </a:extLst>
          </p:cNvPr>
          <p:cNvSpPr>
            <a:spLocks noGrp="1"/>
          </p:cNvSpPr>
          <p:nvPr>
            <p:ph type="title"/>
          </p:nvPr>
        </p:nvSpPr>
        <p:spPr/>
        <p:txBody>
          <a:bodyPr/>
          <a:lstStyle/>
          <a:p>
            <a:r>
              <a:rPr lang="en-GB" dirty="0"/>
              <a:t>Milk and Meat</a:t>
            </a:r>
          </a:p>
        </p:txBody>
      </p:sp>
      <p:sp>
        <p:nvSpPr>
          <p:cNvPr id="3" name="Content Placeholder 2">
            <a:extLst>
              <a:ext uri="{FF2B5EF4-FFF2-40B4-BE49-F238E27FC236}">
                <a16:creationId xmlns:a16="http://schemas.microsoft.com/office/drawing/2014/main" id="{DC708F5C-23CD-4895-B20E-69388DF68EA9}"/>
              </a:ext>
            </a:extLst>
          </p:cNvPr>
          <p:cNvSpPr>
            <a:spLocks noGrp="1"/>
          </p:cNvSpPr>
          <p:nvPr>
            <p:ph sz="half" idx="1"/>
          </p:nvPr>
        </p:nvSpPr>
        <p:spPr>
          <a:xfrm>
            <a:off x="533400" y="2132856"/>
            <a:ext cx="4254624" cy="4248472"/>
          </a:xfrm>
        </p:spPr>
        <p:txBody>
          <a:bodyPr/>
          <a:lstStyle/>
          <a:p>
            <a:r>
              <a:rPr lang="en-US" sz="2200" dirty="0"/>
              <a:t>It is necessary to keep all dairy and meat foods completely separate </a:t>
            </a:r>
          </a:p>
          <a:p>
            <a:pPr marL="0" indent="0">
              <a:buNone/>
            </a:pPr>
            <a:endParaRPr lang="en-US" sz="1100" dirty="0"/>
          </a:p>
          <a:p>
            <a:r>
              <a:rPr lang="en-US" sz="2200" dirty="0"/>
              <a:t>Separate sets of dishes and cooking utensils</a:t>
            </a:r>
          </a:p>
          <a:p>
            <a:pPr marL="0" indent="0">
              <a:buNone/>
            </a:pPr>
            <a:endParaRPr lang="en-US" sz="1100" dirty="0"/>
          </a:p>
          <a:p>
            <a:r>
              <a:rPr lang="en-US" sz="2200" dirty="0"/>
              <a:t>Some Jewish people will have separate fridges, worksurfaces, or even kitchens to keep meat and dairy separate</a:t>
            </a:r>
          </a:p>
        </p:txBody>
      </p:sp>
      <p:pic>
        <p:nvPicPr>
          <p:cNvPr id="7" name="Content Placeholder 6">
            <a:extLst>
              <a:ext uri="{FF2B5EF4-FFF2-40B4-BE49-F238E27FC236}">
                <a16:creationId xmlns:a16="http://schemas.microsoft.com/office/drawing/2014/main" id="{81B15CB8-73E2-4043-A74E-21BB26AA146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40740" y="2564904"/>
            <a:ext cx="3915232" cy="2855151"/>
          </a:xfrm>
        </p:spPr>
      </p:pic>
      <p:sp>
        <p:nvSpPr>
          <p:cNvPr id="8" name="TextBox 7">
            <a:extLst>
              <a:ext uri="{FF2B5EF4-FFF2-40B4-BE49-F238E27FC236}">
                <a16:creationId xmlns:a16="http://schemas.microsoft.com/office/drawing/2014/main" id="{3F99AC9E-2E6B-4256-8583-A5F3395B6229}"/>
              </a:ext>
            </a:extLst>
          </p:cNvPr>
          <p:cNvSpPr txBox="1"/>
          <p:nvPr/>
        </p:nvSpPr>
        <p:spPr>
          <a:xfrm>
            <a:off x="692772" y="1143000"/>
            <a:ext cx="7704856" cy="677108"/>
          </a:xfrm>
          <a:prstGeom prst="rect">
            <a:avLst/>
          </a:prstGeom>
          <a:noFill/>
        </p:spPr>
        <p:txBody>
          <a:bodyPr wrap="square" rtlCol="0">
            <a:spAutoFit/>
          </a:bodyPr>
          <a:lstStyle/>
          <a:p>
            <a:pPr marL="0" indent="0" algn="ctr">
              <a:buNone/>
            </a:pPr>
            <a:r>
              <a:rPr lang="en-GB" sz="2400" b="1" i="1" dirty="0"/>
              <a:t>“Thou shalt not seethe a kid in his mother's milk.”</a:t>
            </a:r>
          </a:p>
          <a:p>
            <a:pPr marL="0" indent="0" algn="r">
              <a:buNone/>
            </a:pPr>
            <a:r>
              <a:rPr lang="en-GB" sz="1400" b="1" dirty="0"/>
              <a:t>Exodus 23:19</a:t>
            </a:r>
            <a:endParaRPr lang="en-US" sz="1400" b="1" i="1" dirty="0"/>
          </a:p>
        </p:txBody>
      </p:sp>
    </p:spTree>
    <p:extLst>
      <p:ext uri="{BB962C8B-B14F-4D97-AF65-F5344CB8AC3E}">
        <p14:creationId xmlns:p14="http://schemas.microsoft.com/office/powerpoint/2010/main" val="23423692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5156-95A2-43EB-B344-A3867277B8CB}"/>
              </a:ext>
            </a:extLst>
          </p:cNvPr>
          <p:cNvSpPr>
            <a:spLocks noGrp="1"/>
          </p:cNvSpPr>
          <p:nvPr>
            <p:ph type="title"/>
          </p:nvPr>
        </p:nvSpPr>
        <p:spPr>
          <a:xfrm>
            <a:off x="1285852" y="0"/>
            <a:ext cx="7534620" cy="1143000"/>
          </a:xfrm>
        </p:spPr>
        <p:txBody>
          <a:bodyPr/>
          <a:lstStyle/>
          <a:p>
            <a:r>
              <a:rPr lang="en-GB" dirty="0"/>
              <a:t>Jewish Festival and Holy Days</a:t>
            </a:r>
          </a:p>
        </p:txBody>
      </p:sp>
      <p:sp>
        <p:nvSpPr>
          <p:cNvPr id="3" name="Content Placeholder 2">
            <a:extLst>
              <a:ext uri="{FF2B5EF4-FFF2-40B4-BE49-F238E27FC236}">
                <a16:creationId xmlns:a16="http://schemas.microsoft.com/office/drawing/2014/main" id="{1C34CFB4-4E8E-440D-8524-132E78E47370}"/>
              </a:ext>
            </a:extLst>
          </p:cNvPr>
          <p:cNvSpPr>
            <a:spLocks noGrp="1"/>
          </p:cNvSpPr>
          <p:nvPr>
            <p:ph idx="1"/>
          </p:nvPr>
        </p:nvSpPr>
        <p:spPr>
          <a:xfrm>
            <a:off x="492631" y="1143000"/>
            <a:ext cx="8229600" cy="5598368"/>
          </a:xfrm>
        </p:spPr>
        <p:txBody>
          <a:bodyPr/>
          <a:lstStyle/>
          <a:p>
            <a:pPr algn="ctr"/>
            <a:endParaRPr lang="en-GB" sz="4000" b="1"/>
          </a:p>
          <a:p>
            <a:pPr algn="ctr"/>
            <a:r>
              <a:rPr lang="en-GB" sz="4000" b="1"/>
              <a:t>Purim</a:t>
            </a:r>
            <a:r>
              <a:rPr lang="en-GB" sz="4000"/>
              <a:t> </a:t>
            </a:r>
            <a:endParaRPr lang="en-GB" sz="4000" dirty="0"/>
          </a:p>
          <a:p>
            <a:pPr algn="ctr"/>
            <a:r>
              <a:rPr lang="en-GB" sz="4000" b="1" dirty="0"/>
              <a:t>Pesach (Passover) </a:t>
            </a:r>
          </a:p>
          <a:p>
            <a:pPr algn="ctr"/>
            <a:r>
              <a:rPr lang="en-GB" sz="4000" b="1" dirty="0"/>
              <a:t>Rosh Hashanah</a:t>
            </a:r>
            <a:r>
              <a:rPr lang="en-GB" sz="4000" dirty="0"/>
              <a:t>   </a:t>
            </a:r>
          </a:p>
          <a:p>
            <a:pPr algn="ctr"/>
            <a:r>
              <a:rPr lang="en-GB" sz="4000" b="1" dirty="0"/>
              <a:t>Hanukkah</a:t>
            </a:r>
            <a:r>
              <a:rPr lang="en-GB" sz="4000" dirty="0"/>
              <a:t> </a:t>
            </a:r>
          </a:p>
        </p:txBody>
      </p:sp>
    </p:spTree>
    <p:extLst>
      <p:ext uri="{BB962C8B-B14F-4D97-AF65-F5344CB8AC3E}">
        <p14:creationId xmlns:p14="http://schemas.microsoft.com/office/powerpoint/2010/main" val="746048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912324-D552-4E45-8C55-DC18C17DE221}"/>
              </a:ext>
            </a:extLst>
          </p:cNvPr>
          <p:cNvPicPr>
            <a:picLocks noChangeAspect="1"/>
          </p:cNvPicPr>
          <p:nvPr/>
        </p:nvPicPr>
        <p:blipFill>
          <a:blip r:embed="rId5"/>
          <a:stretch>
            <a:fillRect/>
          </a:stretch>
        </p:blipFill>
        <p:spPr>
          <a:xfrm>
            <a:off x="448329" y="842472"/>
            <a:ext cx="8695671" cy="5162162"/>
          </a:xfrm>
          <a:prstGeom prst="rect">
            <a:avLst/>
          </a:prstGeom>
        </p:spPr>
      </p:pic>
      <p:sp>
        <p:nvSpPr>
          <p:cNvPr id="5" name="TextBox 4"/>
          <p:cNvSpPr txBox="1">
            <a:spLocks noChangeArrowheads="1"/>
          </p:cNvSpPr>
          <p:nvPr/>
        </p:nvSpPr>
        <p:spPr bwMode="auto">
          <a:xfrm>
            <a:off x="6539182" y="4912106"/>
            <a:ext cx="2303860" cy="738664"/>
          </a:xfrm>
          <a:prstGeom prst="rect">
            <a:avLst/>
          </a:prstGeom>
          <a:noFill/>
          <a:ln w="9525">
            <a:noFill/>
            <a:miter lim="800000"/>
            <a:headEnd/>
            <a:tailEnd/>
          </a:ln>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charset="0"/>
              </a:rPr>
              <a:t>Emergency evacuation </a:t>
            </a:r>
          </a:p>
        </p:txBody>
      </p:sp>
      <p:sp>
        <p:nvSpPr>
          <p:cNvPr id="6" name="TextBox 5"/>
          <p:cNvSpPr txBox="1">
            <a:spLocks noChangeArrowheads="1"/>
          </p:cNvSpPr>
          <p:nvPr/>
        </p:nvSpPr>
        <p:spPr bwMode="auto">
          <a:xfrm>
            <a:off x="4587133" y="1275811"/>
            <a:ext cx="4036220" cy="369332"/>
          </a:xfrm>
          <a:prstGeom prst="rect">
            <a:avLst/>
          </a:prstGeom>
          <a:noFill/>
          <a:ln w="9525">
            <a:noFill/>
            <a:miter lim="800000"/>
            <a:headEnd/>
            <a:tailEnd/>
          </a:ln>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charset="0"/>
              </a:rPr>
              <a:t>Respectful use of phones please</a:t>
            </a:r>
            <a:endPar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charset="0"/>
            </a:endParaRPr>
          </a:p>
        </p:txBody>
      </p:sp>
      <p:sp>
        <p:nvSpPr>
          <p:cNvPr id="7" name="TextBox 6"/>
          <p:cNvSpPr txBox="1"/>
          <p:nvPr/>
        </p:nvSpPr>
        <p:spPr>
          <a:xfrm>
            <a:off x="1056335" y="1044979"/>
            <a:ext cx="2984723" cy="600164"/>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33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Aharoni" pitchFamily="2" charset="-79"/>
                <a:ea typeface="+mn-ea"/>
                <a:cs typeface="Aharoni" pitchFamily="2" charset="-79"/>
              </a:rPr>
              <a:t>D</a:t>
            </a:r>
            <a:r>
              <a:rPr kumimoji="0" lang="en-GB" sz="3300" b="1" i="0" u="none" strike="noStrike" kern="1200" cap="none" spc="0" normalizeH="0" baseline="0" noProof="0" dirty="0">
                <a:ln w="11430"/>
                <a:solidFill>
                  <a:srgbClr val="FFFF00"/>
                </a:solidFill>
                <a:effectLst>
                  <a:outerShdw blurRad="50800" dist="39000" dir="5460000" algn="tl">
                    <a:srgbClr val="000000">
                      <a:alpha val="38000"/>
                    </a:srgbClr>
                  </a:outerShdw>
                </a:effectLst>
                <a:uLnTx/>
                <a:uFillTx/>
                <a:latin typeface="Aharoni" pitchFamily="2" charset="-79"/>
                <a:ea typeface="+mn-ea"/>
                <a:cs typeface="Aharoni" pitchFamily="2" charset="-79"/>
              </a:rPr>
              <a:t>o</a:t>
            </a:r>
            <a:r>
              <a:rPr kumimoji="0" lang="en-GB" sz="33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haroni" pitchFamily="2" charset="-79"/>
                <a:ea typeface="+mn-ea"/>
                <a:cs typeface="Aharoni" pitchFamily="2" charset="-79"/>
              </a:rPr>
              <a:t>m</a:t>
            </a:r>
            <a:r>
              <a:rPr kumimoji="0" lang="en-GB" sz="3300" b="1" i="0" u="none" strike="noStrike" kern="1200" cap="none" spc="0" normalizeH="0" baseline="0" noProof="0" dirty="0">
                <a:ln w="11430"/>
                <a:solidFill>
                  <a:srgbClr val="00B050"/>
                </a:solidFill>
                <a:effectLst>
                  <a:outerShdw blurRad="50800" dist="39000" dir="5460000" algn="tl">
                    <a:srgbClr val="000000">
                      <a:alpha val="38000"/>
                    </a:srgbClr>
                  </a:outerShdw>
                </a:effectLst>
                <a:uLnTx/>
                <a:uFillTx/>
                <a:latin typeface="Aharoni" pitchFamily="2" charset="-79"/>
                <a:ea typeface="+mn-ea"/>
                <a:cs typeface="Aharoni" pitchFamily="2" charset="-79"/>
              </a:rPr>
              <a:t>e</a:t>
            </a:r>
            <a:r>
              <a:rPr kumimoji="0" lang="en-GB" sz="3300" b="1" i="0" u="none" strike="noStrike" kern="1200" cap="none" spc="0" normalizeH="0" baseline="0" noProof="0" dirty="0">
                <a:ln w="11430"/>
                <a:solidFill>
                  <a:srgbClr val="92D050"/>
                </a:solidFill>
                <a:effectLst>
                  <a:outerShdw blurRad="50800" dist="39000" dir="5460000" algn="tl">
                    <a:srgbClr val="000000">
                      <a:alpha val="38000"/>
                    </a:srgbClr>
                  </a:outerShdw>
                </a:effectLst>
                <a:uLnTx/>
                <a:uFillTx/>
                <a:latin typeface="Aharoni" pitchFamily="2" charset="-79"/>
                <a:ea typeface="+mn-ea"/>
                <a:cs typeface="Aharoni" pitchFamily="2" charset="-79"/>
              </a:rPr>
              <a:t>s</a:t>
            </a:r>
            <a:r>
              <a:rPr kumimoji="0" lang="en-GB" sz="3300" b="1" i="0" u="none" strike="noStrike" kern="1200" cap="none" spc="0" normalizeH="0" baseline="0" noProof="0" dirty="0">
                <a:ln w="11430"/>
                <a:solidFill>
                  <a:srgbClr val="00B0F0"/>
                </a:solidFill>
                <a:effectLst>
                  <a:outerShdw blurRad="50800" dist="39000" dir="5460000" algn="tl">
                    <a:srgbClr val="000000">
                      <a:alpha val="38000"/>
                    </a:srgbClr>
                  </a:outerShdw>
                </a:effectLst>
                <a:uLnTx/>
                <a:uFillTx/>
                <a:latin typeface="Aharoni" pitchFamily="2" charset="-79"/>
                <a:ea typeface="+mn-ea"/>
                <a:cs typeface="Aharoni" pitchFamily="2" charset="-79"/>
              </a:rPr>
              <a:t>t</a:t>
            </a:r>
            <a:r>
              <a:rPr kumimoji="0" lang="en-GB" sz="33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haroni" pitchFamily="2" charset="-79"/>
                <a:ea typeface="+mn-ea"/>
                <a:cs typeface="Aharoni" pitchFamily="2" charset="-79"/>
              </a:rPr>
              <a:t>i</a:t>
            </a:r>
            <a:r>
              <a:rPr kumimoji="0" lang="en-GB" sz="3300" b="1" i="0" u="none" strike="noStrike" kern="1200" cap="none" spc="0" normalizeH="0" baseline="0" noProof="0" dirty="0">
                <a:ln w="11430"/>
                <a:solidFill>
                  <a:srgbClr val="CC0099"/>
                </a:solidFill>
                <a:effectLst>
                  <a:outerShdw blurRad="50800" dist="39000" dir="5460000" algn="tl">
                    <a:srgbClr val="000000">
                      <a:alpha val="38000"/>
                    </a:srgbClr>
                  </a:outerShdw>
                </a:effectLst>
                <a:uLnTx/>
                <a:uFillTx/>
                <a:latin typeface="Aharoni" pitchFamily="2" charset="-79"/>
                <a:ea typeface="+mn-ea"/>
                <a:cs typeface="Aharoni" pitchFamily="2" charset="-79"/>
              </a:rPr>
              <a:t>c</a:t>
            </a:r>
            <a:r>
              <a:rPr kumimoji="0" lang="en-GB" sz="33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haroni" pitchFamily="2" charset="-79"/>
                <a:ea typeface="+mn-ea"/>
                <a:cs typeface="Aharoni" pitchFamily="2" charset="-79"/>
              </a:rPr>
              <a:t>s</a:t>
            </a:r>
            <a:r>
              <a:rPr kumimoji="0" lang="en-GB" sz="24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haroni" pitchFamily="2" charset="-79"/>
                <a:ea typeface="+mn-ea"/>
                <a:cs typeface="Aharoni" pitchFamily="2" charset="-79"/>
              </a:rPr>
              <a:t> </a:t>
            </a:r>
          </a:p>
        </p:txBody>
      </p:sp>
      <p:pic>
        <p:nvPicPr>
          <p:cNvPr id="9" name="ELPHRG0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rcRect/>
          <a:stretch>
            <a:fillRect/>
          </a:stretch>
        </p:blipFill>
        <p:spPr bwMode="auto">
          <a:xfrm>
            <a:off x="5829243" y="5431478"/>
            <a:ext cx="228600" cy="228600"/>
          </a:xfrm>
          <a:prstGeom prst="rect">
            <a:avLst/>
          </a:prstGeom>
          <a:noFill/>
          <a:ln w="9525">
            <a:noFill/>
            <a:miter lim="800000"/>
            <a:headEnd/>
            <a:tailEnd/>
          </a:ln>
        </p:spPr>
      </p:pic>
      <p:sp>
        <p:nvSpPr>
          <p:cNvPr id="10" name="TextBox 9"/>
          <p:cNvSpPr txBox="1"/>
          <p:nvPr/>
        </p:nvSpPr>
        <p:spPr>
          <a:xfrm>
            <a:off x="5648864" y="5368643"/>
            <a:ext cx="589360" cy="300082"/>
          </a:xfrm>
          <a:prstGeom prst="rect">
            <a:avLst/>
          </a:prstGeom>
          <a:solidFill>
            <a:srgbClr val="ECF2F0"/>
          </a:solidFill>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1" name="Rectangle 10">
            <a:extLst>
              <a:ext uri="{FF2B5EF4-FFF2-40B4-BE49-F238E27FC236}">
                <a16:creationId xmlns:a16="http://schemas.microsoft.com/office/drawing/2014/main" id="{790A1A62-E2AE-4982-BC7B-BBE942650E8E}"/>
              </a:ext>
            </a:extLst>
          </p:cNvPr>
          <p:cNvSpPr/>
          <p:nvPr/>
        </p:nvSpPr>
        <p:spPr>
          <a:xfrm>
            <a:off x="827098" y="5267663"/>
            <a:ext cx="1047082" cy="415498"/>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charset="0"/>
              </a:rPr>
              <a:t>Toilets </a:t>
            </a:r>
          </a:p>
        </p:txBody>
      </p:sp>
      <p:sp>
        <p:nvSpPr>
          <p:cNvPr id="13" name="Rectangle 12">
            <a:extLst>
              <a:ext uri="{FF2B5EF4-FFF2-40B4-BE49-F238E27FC236}">
                <a16:creationId xmlns:a16="http://schemas.microsoft.com/office/drawing/2014/main" id="{35F25A71-8F41-4B78-B4EF-40F9F3709DA3}"/>
              </a:ext>
            </a:extLst>
          </p:cNvPr>
          <p:cNvSpPr/>
          <p:nvPr/>
        </p:nvSpPr>
        <p:spPr>
          <a:xfrm>
            <a:off x="3615594" y="5235271"/>
            <a:ext cx="1991251" cy="415498"/>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charset="0"/>
              </a:rPr>
              <a:t>Refreshments </a:t>
            </a:r>
          </a:p>
        </p:txBody>
      </p:sp>
    </p:spTree>
    <p:extLst>
      <p:ext uri="{BB962C8B-B14F-4D97-AF65-F5344CB8AC3E}">
        <p14:creationId xmlns:p14="http://schemas.microsoft.com/office/powerpoint/2010/main" val="3806181387"/>
      </p:ext>
    </p:extLst>
  </p:cSld>
  <p:clrMapOvr>
    <a:masterClrMapping/>
  </p:clrMapOvr>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11F55-4DDD-48FA-8D7D-F5814604691A}"/>
              </a:ext>
            </a:extLst>
          </p:cNvPr>
          <p:cNvSpPr>
            <a:spLocks noGrp="1"/>
          </p:cNvSpPr>
          <p:nvPr>
            <p:ph type="title"/>
          </p:nvPr>
        </p:nvSpPr>
        <p:spPr/>
        <p:txBody>
          <a:bodyPr/>
          <a:lstStyle/>
          <a:p>
            <a:r>
              <a:rPr lang="en-GB" dirty="0"/>
              <a:t>Fine Dodgy Awful</a:t>
            </a:r>
          </a:p>
        </p:txBody>
      </p:sp>
      <p:sp>
        <p:nvSpPr>
          <p:cNvPr id="3" name="Content Placeholder 2">
            <a:extLst>
              <a:ext uri="{FF2B5EF4-FFF2-40B4-BE49-F238E27FC236}">
                <a16:creationId xmlns:a16="http://schemas.microsoft.com/office/drawing/2014/main" id="{B8583DB8-0C80-46AE-A519-D5DC57D24F90}"/>
              </a:ext>
            </a:extLst>
          </p:cNvPr>
          <p:cNvSpPr>
            <a:spLocks noGrp="1"/>
          </p:cNvSpPr>
          <p:nvPr>
            <p:ph idx="1"/>
          </p:nvPr>
        </p:nvSpPr>
        <p:spPr>
          <a:xfrm>
            <a:off x="457200" y="1166018"/>
            <a:ext cx="8229600" cy="4525963"/>
          </a:xfrm>
        </p:spPr>
        <p:txBody>
          <a:bodyPr/>
          <a:lstStyle/>
          <a:p>
            <a:r>
              <a:rPr lang="en-GB" sz="2200" dirty="0"/>
              <a:t>The aim of this exercise is to give you the opportunity to explore some of the decisions that might be made within the context of catering and how they might affect Staff and Students who are Religious observant.</a:t>
            </a:r>
          </a:p>
          <a:p>
            <a:pPr marL="0" indent="0">
              <a:buNone/>
            </a:pPr>
            <a:endParaRPr lang="en-GB" sz="2200" dirty="0"/>
          </a:p>
          <a:p>
            <a:r>
              <a:rPr lang="en-GB" sz="2200" dirty="0"/>
              <a:t>In your small groups consider each of the situations listed below, discuss whether they are:</a:t>
            </a:r>
          </a:p>
          <a:p>
            <a:endParaRPr lang="en-GB" sz="2000" dirty="0"/>
          </a:p>
          <a:p>
            <a:endParaRPr lang="en-GB" sz="2000" dirty="0"/>
          </a:p>
        </p:txBody>
      </p:sp>
      <p:graphicFrame>
        <p:nvGraphicFramePr>
          <p:cNvPr id="6" name="Table 5">
            <a:extLst>
              <a:ext uri="{FF2B5EF4-FFF2-40B4-BE49-F238E27FC236}">
                <a16:creationId xmlns:a16="http://schemas.microsoft.com/office/drawing/2014/main" id="{A69B1465-1DB3-4FAF-8F71-B26ADBBDB46D}"/>
              </a:ext>
            </a:extLst>
          </p:cNvPr>
          <p:cNvGraphicFramePr>
            <a:graphicFrameLocks noGrp="1"/>
          </p:cNvGraphicFramePr>
          <p:nvPr>
            <p:extLst/>
          </p:nvPr>
        </p:nvGraphicFramePr>
        <p:xfrm>
          <a:off x="990600" y="4221088"/>
          <a:ext cx="7162800" cy="2225760"/>
        </p:xfrm>
        <a:graphic>
          <a:graphicData uri="http://schemas.openxmlformats.org/drawingml/2006/table">
            <a:tbl>
              <a:tblPr>
                <a:tableStyleId>{2D5ABB26-0587-4C30-8999-92F81FD0307C}</a:tableStyleId>
              </a:tblPr>
              <a:tblGrid>
                <a:gridCol w="2831976">
                  <a:extLst>
                    <a:ext uri="{9D8B030D-6E8A-4147-A177-3AD203B41FA5}">
                      <a16:colId xmlns:a16="http://schemas.microsoft.com/office/drawing/2014/main" val="2622187871"/>
                    </a:ext>
                  </a:extLst>
                </a:gridCol>
                <a:gridCol w="4330824">
                  <a:extLst>
                    <a:ext uri="{9D8B030D-6E8A-4147-A177-3AD203B41FA5}">
                      <a16:colId xmlns:a16="http://schemas.microsoft.com/office/drawing/2014/main" val="684542572"/>
                    </a:ext>
                  </a:extLst>
                </a:gridCol>
              </a:tblGrid>
              <a:tr h="5716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kern="1200" dirty="0">
                          <a:solidFill>
                            <a:schemeClr val="tx1"/>
                          </a:solidFill>
                          <a:effectLst>
                            <a:outerShdw blurRad="50800" dist="38100" dir="2700000" algn="tl">
                              <a:srgbClr val="000000">
                                <a:alpha val="40000"/>
                              </a:srgbClr>
                            </a:outerShdw>
                          </a:effectLst>
                          <a:latin typeface="+mn-lt"/>
                          <a:ea typeface="+mn-ea"/>
                          <a:cs typeface="+mn-cs"/>
                        </a:rPr>
                        <a:t>Fine</a:t>
                      </a:r>
                      <a:endParaRPr lang="en-GB" sz="2800" kern="1200" dirty="0">
                        <a:solidFill>
                          <a:schemeClr val="tx1"/>
                        </a:solidFill>
                        <a:effectLst/>
                        <a:latin typeface="+mn-lt"/>
                        <a:ea typeface="+mn-ea"/>
                        <a:cs typeface="+mn-cs"/>
                      </a:endParaRPr>
                    </a:p>
                  </a:txBody>
                  <a:tcPr/>
                </a:tc>
                <a:tc>
                  <a:txBody>
                    <a:bodyPr/>
                    <a:lstStyle/>
                    <a:p>
                      <a:pPr>
                        <a:lnSpc>
                          <a:spcPct val="115000"/>
                        </a:lnSpc>
                        <a:spcAft>
                          <a:spcPts val="0"/>
                        </a:spcAft>
                      </a:pPr>
                      <a:r>
                        <a:rPr lang="en-GB" sz="2200" dirty="0">
                          <a:effectLst/>
                          <a:latin typeface="Century Gothic" panose="020B0502020202020204" pitchFamily="34" charset="0"/>
                          <a:ea typeface="Calibri" panose="020F0502020204030204" pitchFamily="34" charset="0"/>
                          <a:cs typeface="Times New Roman" panose="02020603050405020304" pitchFamily="18" charset="0"/>
                        </a:rPr>
                        <a:t>Perfectly OK for everyone</a:t>
                      </a:r>
                    </a:p>
                  </a:txBody>
                  <a:tcPr marL="68580" marR="68580" marT="0" marB="0" anchor="ctr"/>
                </a:tc>
                <a:extLst>
                  <a:ext uri="{0D108BD9-81ED-4DB2-BD59-A6C34878D82A}">
                    <a16:rowId xmlns:a16="http://schemas.microsoft.com/office/drawing/2014/main" val="3944798764"/>
                  </a:ext>
                </a:extLst>
              </a:tr>
              <a:tr h="6244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kern="1200" dirty="0">
                          <a:solidFill>
                            <a:schemeClr val="tx1"/>
                          </a:solidFill>
                          <a:effectLst>
                            <a:outerShdw blurRad="50800" dist="38100" dir="2700000" algn="tl">
                              <a:srgbClr val="000000">
                                <a:alpha val="40000"/>
                              </a:srgbClr>
                            </a:outerShdw>
                          </a:effectLst>
                          <a:latin typeface="+mn-lt"/>
                          <a:ea typeface="+mn-ea"/>
                          <a:cs typeface="+mn-cs"/>
                        </a:rPr>
                        <a:t>Dodgy</a:t>
                      </a:r>
                      <a:endParaRPr lang="en-GB" sz="2800" kern="1200" dirty="0">
                        <a:solidFill>
                          <a:schemeClr val="tx1"/>
                        </a:solidFill>
                        <a:effectLst/>
                        <a:latin typeface="+mn-lt"/>
                        <a:ea typeface="+mn-ea"/>
                        <a:cs typeface="+mn-cs"/>
                      </a:endParaRPr>
                    </a:p>
                  </a:txBody>
                  <a:tcPr/>
                </a:tc>
                <a:tc>
                  <a:txBody>
                    <a:bodyPr/>
                    <a:lstStyle/>
                    <a:p>
                      <a:r>
                        <a:rPr lang="en-GB" sz="2200" kern="1200" dirty="0">
                          <a:solidFill>
                            <a:schemeClr val="tx1"/>
                          </a:solidFill>
                          <a:effectLst/>
                          <a:latin typeface="Century Gothic" panose="020B0502020202020204" pitchFamily="34" charset="0"/>
                          <a:ea typeface="+mn-ea"/>
                          <a:cs typeface="+mn-cs"/>
                        </a:rPr>
                        <a:t>Might be difficult for some students and staff</a:t>
                      </a:r>
                      <a:endParaRPr lang="en-GB" sz="2200" dirty="0">
                        <a:latin typeface="Century Gothic" panose="020B0502020202020204" pitchFamily="34" charset="0"/>
                      </a:endParaRPr>
                    </a:p>
                  </a:txBody>
                  <a:tcPr/>
                </a:tc>
                <a:extLst>
                  <a:ext uri="{0D108BD9-81ED-4DB2-BD59-A6C34878D82A}">
                    <a16:rowId xmlns:a16="http://schemas.microsoft.com/office/drawing/2014/main" val="2563233146"/>
                  </a:ext>
                </a:extLst>
              </a:tr>
              <a:tr h="892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kern="1200" dirty="0">
                          <a:solidFill>
                            <a:schemeClr val="tx1"/>
                          </a:solidFill>
                          <a:effectLst>
                            <a:outerShdw blurRad="50800" dist="38100" dir="2700000" algn="tl">
                              <a:srgbClr val="000000">
                                <a:alpha val="40000"/>
                              </a:srgbClr>
                            </a:outerShdw>
                          </a:effectLst>
                          <a:latin typeface="+mn-lt"/>
                          <a:ea typeface="+mn-ea"/>
                          <a:cs typeface="+mn-cs"/>
                        </a:rPr>
                        <a:t>Awful</a:t>
                      </a:r>
                      <a:endParaRPr lang="en-GB" sz="2800" kern="1200" dirty="0">
                        <a:solidFill>
                          <a:schemeClr val="tx1"/>
                        </a:solidFill>
                        <a:effectLst/>
                        <a:latin typeface="+mn-lt"/>
                        <a:ea typeface="+mn-ea"/>
                        <a:cs typeface="+mn-cs"/>
                      </a:endParaRPr>
                    </a:p>
                  </a:txBody>
                  <a:tcPr/>
                </a:tc>
                <a:tc>
                  <a:txBody>
                    <a:bodyPr/>
                    <a:lstStyle/>
                    <a:p>
                      <a:r>
                        <a:rPr lang="en-GB" sz="2200" kern="1200" dirty="0">
                          <a:solidFill>
                            <a:schemeClr val="tx1"/>
                          </a:solidFill>
                          <a:effectLst/>
                          <a:latin typeface="Century Gothic" panose="020B0502020202020204" pitchFamily="34" charset="0"/>
                          <a:ea typeface="+mn-ea"/>
                          <a:cs typeface="+mn-cs"/>
                        </a:rPr>
                        <a:t>Completely inappropriate in a professional kitchen</a:t>
                      </a:r>
                      <a:endParaRPr lang="en-GB" sz="2200" dirty="0">
                        <a:latin typeface="Century Gothic" panose="020B0502020202020204" pitchFamily="34" charset="0"/>
                      </a:endParaRPr>
                    </a:p>
                  </a:txBody>
                  <a:tcPr/>
                </a:tc>
                <a:extLst>
                  <a:ext uri="{0D108BD9-81ED-4DB2-BD59-A6C34878D82A}">
                    <a16:rowId xmlns:a16="http://schemas.microsoft.com/office/drawing/2014/main" val="3175262245"/>
                  </a:ext>
                </a:extLst>
              </a:tr>
            </a:tbl>
          </a:graphicData>
        </a:graphic>
      </p:graphicFrame>
      <p:sp>
        <p:nvSpPr>
          <p:cNvPr id="7" name="Rectangle 6">
            <a:extLst>
              <a:ext uri="{FF2B5EF4-FFF2-40B4-BE49-F238E27FC236}">
                <a16:creationId xmlns:a16="http://schemas.microsoft.com/office/drawing/2014/main" id="{16D48604-ED2D-4C7D-BB14-A920C3197233}"/>
              </a:ext>
            </a:extLst>
          </p:cNvPr>
          <p:cNvSpPr>
            <a:spLocks noChangeArrowheads="1"/>
          </p:cNvSpPr>
          <p:nvPr/>
        </p:nvSpPr>
        <p:spPr bwMode="auto">
          <a:xfrm rot="16200000" flipH="1">
            <a:off x="2320623" y="5309203"/>
            <a:ext cx="2392045" cy="49530"/>
          </a:xfrm>
          <a:prstGeom prst="rect">
            <a:avLst/>
          </a:prstGeom>
          <a:gradFill rotWithShape="0">
            <a:gsLst>
              <a:gs pos="0">
                <a:srgbClr val="FF3399"/>
              </a:gs>
              <a:gs pos="100000">
                <a:srgbClr val="FF3399">
                  <a:gamma/>
                  <a:tint val="20000"/>
                  <a:invGamma/>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046391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EDC47-BE22-47EE-9F53-35256DEAC94B}"/>
              </a:ext>
            </a:extLst>
          </p:cNvPr>
          <p:cNvSpPr>
            <a:spLocks noGrp="1"/>
          </p:cNvSpPr>
          <p:nvPr>
            <p:ph type="title"/>
          </p:nvPr>
        </p:nvSpPr>
        <p:spPr/>
        <p:txBody>
          <a:bodyPr/>
          <a:lstStyle/>
          <a:p>
            <a:r>
              <a:rPr lang="en-US" dirty="0"/>
              <a:t>Sikhism</a:t>
            </a:r>
            <a:endParaRPr lang="en-GB" dirty="0"/>
          </a:p>
        </p:txBody>
      </p:sp>
      <p:sp>
        <p:nvSpPr>
          <p:cNvPr id="3" name="Text Placeholder 2">
            <a:extLst>
              <a:ext uri="{FF2B5EF4-FFF2-40B4-BE49-F238E27FC236}">
                <a16:creationId xmlns:a16="http://schemas.microsoft.com/office/drawing/2014/main" id="{BA7EC272-B2E7-494E-B1D8-6E52CC2BCDC8}"/>
              </a:ext>
            </a:extLst>
          </p:cNvPr>
          <p:cNvSpPr>
            <a:spLocks noGrp="1"/>
          </p:cNvSpPr>
          <p:nvPr>
            <p:ph type="body" idx="1"/>
          </p:nvPr>
        </p:nvSpPr>
        <p:spPr/>
        <p:txBody>
          <a:bodyPr/>
          <a:lstStyle/>
          <a:p>
            <a:r>
              <a:rPr lang="en-GB" b="1" dirty="0"/>
              <a:t>Catering for Religious Students and Staff</a:t>
            </a:r>
            <a:endParaRPr lang="en-GB" dirty="0"/>
          </a:p>
        </p:txBody>
      </p:sp>
    </p:spTree>
    <p:extLst>
      <p:ext uri="{BB962C8B-B14F-4D97-AF65-F5344CB8AC3E}">
        <p14:creationId xmlns:p14="http://schemas.microsoft.com/office/powerpoint/2010/main" val="10431845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7C8A8-464E-4040-BD60-BDFBD9B34569}"/>
              </a:ext>
            </a:extLst>
          </p:cNvPr>
          <p:cNvSpPr>
            <a:spLocks noGrp="1"/>
          </p:cNvSpPr>
          <p:nvPr>
            <p:ph type="title"/>
          </p:nvPr>
        </p:nvSpPr>
        <p:spPr/>
        <p:txBody>
          <a:bodyPr/>
          <a:lstStyle/>
          <a:p>
            <a:r>
              <a:rPr lang="en-GB" dirty="0"/>
              <a:t>Sikhs believe that</a:t>
            </a:r>
          </a:p>
        </p:txBody>
      </p:sp>
      <p:sp>
        <p:nvSpPr>
          <p:cNvPr id="3" name="Content Placeholder 2">
            <a:extLst>
              <a:ext uri="{FF2B5EF4-FFF2-40B4-BE49-F238E27FC236}">
                <a16:creationId xmlns:a16="http://schemas.microsoft.com/office/drawing/2014/main" id="{3010A640-C26D-4BFB-9DED-DC7C117B6C2F}"/>
              </a:ext>
            </a:extLst>
          </p:cNvPr>
          <p:cNvSpPr>
            <a:spLocks noGrp="1"/>
          </p:cNvSpPr>
          <p:nvPr>
            <p:ph sz="half" idx="1"/>
          </p:nvPr>
        </p:nvSpPr>
        <p:spPr>
          <a:xfrm>
            <a:off x="457200" y="1360234"/>
            <a:ext cx="4330824" cy="4949086"/>
          </a:xfrm>
        </p:spPr>
        <p:txBody>
          <a:bodyPr/>
          <a:lstStyle/>
          <a:p>
            <a:r>
              <a:rPr lang="en-GB" sz="2400" dirty="0"/>
              <a:t>There is only one God</a:t>
            </a:r>
          </a:p>
          <a:p>
            <a:r>
              <a:rPr lang="en-GB" sz="2400" dirty="0"/>
              <a:t>God is without form, or gender</a:t>
            </a:r>
          </a:p>
          <a:p>
            <a:r>
              <a:rPr lang="en-GB" sz="2400" dirty="0"/>
              <a:t>Everyone is equal before God</a:t>
            </a:r>
          </a:p>
          <a:p>
            <a:r>
              <a:rPr lang="en-GB" sz="2400" dirty="0"/>
              <a:t>A good life is lived:</a:t>
            </a:r>
          </a:p>
          <a:p>
            <a:pPr lvl="1"/>
            <a:r>
              <a:rPr lang="en-GB" sz="2000" dirty="0"/>
              <a:t>As part of a community</a:t>
            </a:r>
          </a:p>
          <a:p>
            <a:pPr lvl="1"/>
            <a:r>
              <a:rPr lang="en-GB" sz="2000" dirty="0"/>
              <a:t>Living honestly</a:t>
            </a:r>
          </a:p>
          <a:p>
            <a:pPr lvl="1"/>
            <a:r>
              <a:rPr lang="en-GB" sz="2000" dirty="0"/>
              <a:t>Caring for others</a:t>
            </a:r>
          </a:p>
          <a:p>
            <a:r>
              <a:rPr lang="en-GB" sz="2400" dirty="0"/>
              <a:t>Empty religious rituals and superstition have no value</a:t>
            </a:r>
          </a:p>
        </p:txBody>
      </p:sp>
      <p:pic>
        <p:nvPicPr>
          <p:cNvPr id="5" name="Content Placeholder 4">
            <a:extLst>
              <a:ext uri="{FF2B5EF4-FFF2-40B4-BE49-F238E27FC236}">
                <a16:creationId xmlns:a16="http://schemas.microsoft.com/office/drawing/2014/main" id="{0F099A94-13D6-4700-A3CE-BF0FA17B96CE}"/>
              </a:ext>
            </a:extLst>
          </p:cNvPr>
          <p:cNvPicPr>
            <a:picLocks noGrp="1" noChangeAspect="1"/>
          </p:cNvPicPr>
          <p:nvPr>
            <p:ph sz="half" idx="2"/>
          </p:nvPr>
        </p:nvPicPr>
        <p:blipFill>
          <a:blip r:embed="rId2"/>
          <a:stretch>
            <a:fillRect/>
          </a:stretch>
        </p:blipFill>
        <p:spPr>
          <a:xfrm>
            <a:off x="5220072" y="1627476"/>
            <a:ext cx="3170195" cy="3603048"/>
          </a:xfrm>
          <a:prstGeom prst="rect">
            <a:avLst/>
          </a:prstGeom>
        </p:spPr>
      </p:pic>
    </p:spTree>
    <p:extLst>
      <p:ext uri="{BB962C8B-B14F-4D97-AF65-F5344CB8AC3E}">
        <p14:creationId xmlns:p14="http://schemas.microsoft.com/office/powerpoint/2010/main" val="7750163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097F0-62BD-45D2-8FF2-9868214FB29C}"/>
              </a:ext>
            </a:extLst>
          </p:cNvPr>
          <p:cNvSpPr>
            <a:spLocks noGrp="1"/>
          </p:cNvSpPr>
          <p:nvPr>
            <p:ph type="title"/>
          </p:nvPr>
        </p:nvSpPr>
        <p:spPr>
          <a:xfrm>
            <a:off x="1285852" y="0"/>
            <a:ext cx="7390604" cy="1143000"/>
          </a:xfrm>
        </p:spPr>
        <p:txBody>
          <a:bodyPr/>
          <a:lstStyle/>
          <a:p>
            <a:r>
              <a:rPr lang="en-GB" dirty="0"/>
              <a:t>Sikh code of conduct on diet</a:t>
            </a:r>
          </a:p>
        </p:txBody>
      </p:sp>
      <p:sp>
        <p:nvSpPr>
          <p:cNvPr id="3" name="Content Placeholder 2">
            <a:extLst>
              <a:ext uri="{FF2B5EF4-FFF2-40B4-BE49-F238E27FC236}">
                <a16:creationId xmlns:a16="http://schemas.microsoft.com/office/drawing/2014/main" id="{0EC88681-D78C-4009-AA28-2105E2E8F5A4}"/>
              </a:ext>
            </a:extLst>
          </p:cNvPr>
          <p:cNvSpPr>
            <a:spLocks noGrp="1"/>
          </p:cNvSpPr>
          <p:nvPr>
            <p:ph sz="half" idx="1"/>
          </p:nvPr>
        </p:nvSpPr>
        <p:spPr>
          <a:xfrm>
            <a:off x="947443" y="1484784"/>
            <a:ext cx="3682753" cy="4752528"/>
          </a:xfrm>
        </p:spPr>
        <p:txBody>
          <a:bodyPr/>
          <a:lstStyle/>
          <a:p>
            <a:pPr marL="0" indent="0">
              <a:buNone/>
            </a:pPr>
            <a:r>
              <a:rPr lang="en-GB" sz="2400" dirty="0"/>
              <a:t>The most important thing in Sikhism is the internal religious state of the individual</a:t>
            </a:r>
          </a:p>
          <a:p>
            <a:pPr marL="0" indent="0">
              <a:buNone/>
            </a:pPr>
            <a:endParaRPr lang="en-GB" sz="2400" dirty="0"/>
          </a:p>
          <a:p>
            <a:pPr marL="0" indent="0">
              <a:buNone/>
            </a:pPr>
            <a:r>
              <a:rPr lang="en-GB" sz="2400" dirty="0"/>
              <a:t>According to the Sikh code of conduct or </a:t>
            </a:r>
            <a:r>
              <a:rPr lang="en-GB" sz="2400" dirty="0" err="1"/>
              <a:t>Rehat</a:t>
            </a:r>
            <a:r>
              <a:rPr lang="en-GB" sz="2400" dirty="0"/>
              <a:t> </a:t>
            </a:r>
            <a:r>
              <a:rPr lang="en-GB" sz="2400" dirty="0" err="1"/>
              <a:t>Maryada</a:t>
            </a:r>
            <a:r>
              <a:rPr lang="en-GB" sz="2400" dirty="0"/>
              <a:t>, Sikhs are </a:t>
            </a:r>
            <a:r>
              <a:rPr lang="en-GB" sz="2400" b="1" dirty="0"/>
              <a:t>free</a:t>
            </a:r>
            <a:r>
              <a:rPr lang="en-GB" sz="2400" dirty="0"/>
              <a:t> to choose whether or not to include meat in their diet</a:t>
            </a:r>
          </a:p>
          <a:p>
            <a:pPr marL="0" indent="0">
              <a:buNone/>
            </a:pPr>
            <a:endParaRPr lang="en-GB" sz="2400" dirty="0"/>
          </a:p>
        </p:txBody>
      </p:sp>
      <p:pic>
        <p:nvPicPr>
          <p:cNvPr id="17" name="Content Placeholder 16" descr="A person standing next to a body of water&#10;&#10;Description generated with very high confidence">
            <a:extLst>
              <a:ext uri="{FF2B5EF4-FFF2-40B4-BE49-F238E27FC236}">
                <a16:creationId xmlns:a16="http://schemas.microsoft.com/office/drawing/2014/main" id="{3A7F151A-75E4-492E-B6B9-CFBC80884569}"/>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30196" y="2001992"/>
            <a:ext cx="4288092" cy="2854015"/>
          </a:xfrm>
        </p:spPr>
      </p:pic>
    </p:spTree>
    <p:extLst>
      <p:ext uri="{BB962C8B-B14F-4D97-AF65-F5344CB8AC3E}">
        <p14:creationId xmlns:p14="http://schemas.microsoft.com/office/powerpoint/2010/main" val="23559411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B6519-648B-4479-B4A8-1A1E60C3C63E}"/>
              </a:ext>
            </a:extLst>
          </p:cNvPr>
          <p:cNvSpPr>
            <a:spLocks noGrp="1"/>
          </p:cNvSpPr>
          <p:nvPr>
            <p:ph type="title"/>
          </p:nvPr>
        </p:nvSpPr>
        <p:spPr/>
        <p:txBody>
          <a:bodyPr/>
          <a:lstStyle/>
          <a:p>
            <a:r>
              <a:rPr lang="en-GB" dirty="0"/>
              <a:t>Place of worship: Gurdwara</a:t>
            </a:r>
          </a:p>
        </p:txBody>
      </p:sp>
      <p:sp>
        <p:nvSpPr>
          <p:cNvPr id="3" name="Content Placeholder 2">
            <a:extLst>
              <a:ext uri="{FF2B5EF4-FFF2-40B4-BE49-F238E27FC236}">
                <a16:creationId xmlns:a16="http://schemas.microsoft.com/office/drawing/2014/main" id="{49BADB3E-73E1-4D10-9BF4-CEC20C321803}"/>
              </a:ext>
            </a:extLst>
          </p:cNvPr>
          <p:cNvSpPr>
            <a:spLocks noGrp="1"/>
          </p:cNvSpPr>
          <p:nvPr>
            <p:ph sz="half" idx="1"/>
          </p:nvPr>
        </p:nvSpPr>
        <p:spPr>
          <a:xfrm>
            <a:off x="539552" y="1556792"/>
            <a:ext cx="4516308" cy="4464496"/>
          </a:xfrm>
        </p:spPr>
        <p:txBody>
          <a:bodyPr/>
          <a:lstStyle/>
          <a:p>
            <a:pPr marL="0" indent="0">
              <a:buNone/>
            </a:pPr>
            <a:r>
              <a:rPr lang="en-GB" dirty="0"/>
              <a:t>Gurdwaras provide:</a:t>
            </a:r>
          </a:p>
          <a:p>
            <a:pPr marL="0" indent="0">
              <a:buNone/>
            </a:pPr>
            <a:endParaRPr lang="en-GB" sz="1200" dirty="0"/>
          </a:p>
          <a:p>
            <a:pPr>
              <a:buBlip>
                <a:blip r:embed="rId3"/>
              </a:buBlip>
            </a:pPr>
            <a:r>
              <a:rPr lang="en-GB" sz="2400" dirty="0"/>
              <a:t>Langar (free kitchen)</a:t>
            </a:r>
          </a:p>
          <a:p>
            <a:pPr marL="0" indent="0">
              <a:buNone/>
            </a:pPr>
            <a:endParaRPr lang="en-GB" sz="600" dirty="0"/>
          </a:p>
          <a:p>
            <a:pPr>
              <a:buBlip>
                <a:blip r:embed="rId3"/>
              </a:buBlip>
            </a:pPr>
            <a:r>
              <a:rPr lang="en-GB" sz="2400" dirty="0"/>
              <a:t>The langar is run by volunteers, who can be male or female</a:t>
            </a:r>
          </a:p>
          <a:p>
            <a:pPr marL="0" indent="0">
              <a:buNone/>
            </a:pPr>
            <a:endParaRPr lang="en-GB" sz="600" dirty="0"/>
          </a:p>
          <a:p>
            <a:pPr>
              <a:buBlip>
                <a:blip r:embed="rId3"/>
              </a:buBlip>
            </a:pPr>
            <a:r>
              <a:rPr lang="en-GB" sz="2400" dirty="0"/>
              <a:t>It is a privilege to help</a:t>
            </a:r>
          </a:p>
          <a:p>
            <a:pPr marL="0" indent="0">
              <a:buNone/>
            </a:pPr>
            <a:endParaRPr lang="en-GB" sz="600" dirty="0"/>
          </a:p>
          <a:p>
            <a:pPr>
              <a:buBlip>
                <a:blip r:embed="rId3"/>
              </a:buBlip>
            </a:pPr>
            <a:r>
              <a:rPr lang="en-GB" sz="2400" dirty="0"/>
              <a:t>Serves only vegetarian food, to make it inclusive of all faiths</a:t>
            </a:r>
          </a:p>
          <a:p>
            <a:pPr marL="0" indent="0">
              <a:buNone/>
            </a:pPr>
            <a:endParaRPr lang="en-GB" dirty="0"/>
          </a:p>
          <a:p>
            <a:pPr marL="0" indent="0">
              <a:buNone/>
            </a:pPr>
            <a:endParaRPr lang="en-GB" dirty="0"/>
          </a:p>
          <a:p>
            <a:pPr marL="0" indent="0">
              <a:buNone/>
            </a:pPr>
            <a:endParaRPr lang="en-GB" dirty="0"/>
          </a:p>
          <a:p>
            <a:pPr>
              <a:buBlip>
                <a:blip r:embed="rId3">
                  <a:extLst/>
                </a:blip>
              </a:buBlip>
            </a:pPr>
            <a:endParaRPr lang="en-GB" dirty="0"/>
          </a:p>
        </p:txBody>
      </p:sp>
      <p:pic>
        <p:nvPicPr>
          <p:cNvPr id="9" name="Content Placeholder 8" descr="A group of people sitting at a table&#10;&#10;Description generated with very high confidence">
            <a:extLst>
              <a:ext uri="{FF2B5EF4-FFF2-40B4-BE49-F238E27FC236}">
                <a16:creationId xmlns:a16="http://schemas.microsoft.com/office/drawing/2014/main" id="{CA8B895E-7F7F-4115-9182-E88722A07925}"/>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t="6582" b="7842"/>
          <a:stretch/>
        </p:blipFill>
        <p:spPr>
          <a:xfrm>
            <a:off x="4511672" y="2060848"/>
            <a:ext cx="4452816" cy="3096344"/>
          </a:xfrm>
        </p:spPr>
      </p:pic>
    </p:spTree>
    <p:extLst>
      <p:ext uri="{BB962C8B-B14F-4D97-AF65-F5344CB8AC3E}">
        <p14:creationId xmlns:p14="http://schemas.microsoft.com/office/powerpoint/2010/main" val="11279920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0728A-E4D5-41C4-B695-B91B2B964A26}"/>
              </a:ext>
            </a:extLst>
          </p:cNvPr>
          <p:cNvSpPr>
            <a:spLocks noGrp="1"/>
          </p:cNvSpPr>
          <p:nvPr>
            <p:ph type="title"/>
          </p:nvPr>
        </p:nvSpPr>
        <p:spPr/>
        <p:txBody>
          <a:bodyPr/>
          <a:lstStyle/>
          <a:p>
            <a:r>
              <a:rPr lang="en-GB" dirty="0"/>
              <a:t>The 4 transgressions</a:t>
            </a:r>
          </a:p>
        </p:txBody>
      </p:sp>
      <p:sp>
        <p:nvSpPr>
          <p:cNvPr id="3" name="Content Placeholder 2">
            <a:extLst>
              <a:ext uri="{FF2B5EF4-FFF2-40B4-BE49-F238E27FC236}">
                <a16:creationId xmlns:a16="http://schemas.microsoft.com/office/drawing/2014/main" id="{AEBE6C3B-8074-488A-9EAC-DBB00E5FFD71}"/>
              </a:ext>
            </a:extLst>
          </p:cNvPr>
          <p:cNvSpPr>
            <a:spLocks noGrp="1"/>
          </p:cNvSpPr>
          <p:nvPr>
            <p:ph sz="half" idx="1"/>
          </p:nvPr>
        </p:nvSpPr>
        <p:spPr/>
        <p:txBody>
          <a:bodyPr/>
          <a:lstStyle/>
          <a:p>
            <a:pPr>
              <a:buClr>
                <a:srgbClr val="FF3399"/>
              </a:buClr>
              <a:buFont typeface="Wingdings" panose="05000000000000000000" pitchFamily="2" charset="2"/>
              <a:buChar char=""/>
            </a:pPr>
            <a:r>
              <a:rPr lang="en-GB" sz="2400" dirty="0"/>
              <a:t>Dishonouring the hair</a:t>
            </a:r>
          </a:p>
          <a:p>
            <a:pPr>
              <a:buClr>
                <a:srgbClr val="FF3399"/>
              </a:buClr>
              <a:buFont typeface="Wingdings" panose="05000000000000000000" pitchFamily="2" charset="2"/>
              <a:buChar char=""/>
            </a:pPr>
            <a:r>
              <a:rPr lang="en-GB" sz="2400" dirty="0"/>
              <a:t>Eating the meat of an animal slaughtered the Muslim way (</a:t>
            </a:r>
            <a:r>
              <a:rPr lang="en-GB" sz="2400" dirty="0" err="1"/>
              <a:t>Kutha</a:t>
            </a:r>
            <a:r>
              <a:rPr lang="en-GB" sz="2400" dirty="0"/>
              <a:t>)  </a:t>
            </a:r>
          </a:p>
          <a:p>
            <a:pPr>
              <a:buClr>
                <a:srgbClr val="FF3399"/>
              </a:buClr>
              <a:buFont typeface="Wingdings" panose="05000000000000000000" pitchFamily="2" charset="2"/>
              <a:buChar char=""/>
            </a:pPr>
            <a:r>
              <a:rPr lang="en-GB" sz="2400" dirty="0"/>
              <a:t>Cohabiting with a person other than one’s spouse</a:t>
            </a:r>
          </a:p>
          <a:p>
            <a:pPr>
              <a:buClr>
                <a:srgbClr val="FF3399"/>
              </a:buClr>
              <a:buFont typeface="Wingdings" panose="05000000000000000000" pitchFamily="2" charset="2"/>
              <a:buChar char=""/>
            </a:pPr>
            <a:r>
              <a:rPr lang="en-GB" sz="2400" dirty="0"/>
              <a:t>Using tobacco</a:t>
            </a:r>
          </a:p>
          <a:p>
            <a:pPr marL="0" indent="0">
              <a:buNone/>
            </a:pPr>
            <a:endParaRPr lang="en-GB" dirty="0"/>
          </a:p>
        </p:txBody>
      </p:sp>
      <p:pic>
        <p:nvPicPr>
          <p:cNvPr id="10" name="Content Placeholder 9" descr="A group of people wearing costumes&#10;&#10;Description generated with high confidence">
            <a:extLst>
              <a:ext uri="{FF2B5EF4-FFF2-40B4-BE49-F238E27FC236}">
                <a16:creationId xmlns:a16="http://schemas.microsoft.com/office/drawing/2014/main" id="{CD09928A-E2C5-4E38-B286-A97B2919B63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62128" y="1916832"/>
            <a:ext cx="4536504" cy="3024336"/>
          </a:xfrm>
        </p:spPr>
      </p:pic>
    </p:spTree>
    <p:extLst>
      <p:ext uri="{BB962C8B-B14F-4D97-AF65-F5344CB8AC3E}">
        <p14:creationId xmlns:p14="http://schemas.microsoft.com/office/powerpoint/2010/main" val="24201177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5156-95A2-43EB-B344-A3867277B8CB}"/>
              </a:ext>
            </a:extLst>
          </p:cNvPr>
          <p:cNvSpPr>
            <a:spLocks noGrp="1"/>
          </p:cNvSpPr>
          <p:nvPr>
            <p:ph type="title"/>
          </p:nvPr>
        </p:nvSpPr>
        <p:spPr>
          <a:xfrm>
            <a:off x="1285852" y="0"/>
            <a:ext cx="7534620" cy="1143000"/>
          </a:xfrm>
        </p:spPr>
        <p:txBody>
          <a:bodyPr/>
          <a:lstStyle/>
          <a:p>
            <a:r>
              <a:rPr lang="en-GB" dirty="0"/>
              <a:t>Sikh Festival and Holy Days</a:t>
            </a:r>
          </a:p>
        </p:txBody>
      </p:sp>
      <p:sp>
        <p:nvSpPr>
          <p:cNvPr id="3" name="Content Placeholder 2">
            <a:extLst>
              <a:ext uri="{FF2B5EF4-FFF2-40B4-BE49-F238E27FC236}">
                <a16:creationId xmlns:a16="http://schemas.microsoft.com/office/drawing/2014/main" id="{1C34CFB4-4E8E-440D-8524-132E78E47370}"/>
              </a:ext>
            </a:extLst>
          </p:cNvPr>
          <p:cNvSpPr>
            <a:spLocks noGrp="1"/>
          </p:cNvSpPr>
          <p:nvPr>
            <p:ph idx="1"/>
          </p:nvPr>
        </p:nvSpPr>
        <p:spPr>
          <a:xfrm>
            <a:off x="492631" y="1143000"/>
            <a:ext cx="8229600" cy="4518248"/>
          </a:xfrm>
        </p:spPr>
        <p:txBody>
          <a:bodyPr/>
          <a:lstStyle/>
          <a:p>
            <a:pPr algn="ctr"/>
            <a:endParaRPr lang="en-GB" sz="4000" b="1" dirty="0"/>
          </a:p>
          <a:p>
            <a:pPr algn="ctr"/>
            <a:r>
              <a:rPr lang="en-GB" sz="4000" b="1" dirty="0"/>
              <a:t>Baisakhi (Vaisakhi</a:t>
            </a:r>
            <a:r>
              <a:rPr lang="en-GB" sz="4000" dirty="0"/>
              <a:t>)</a:t>
            </a:r>
          </a:p>
          <a:p>
            <a:pPr algn="ctr"/>
            <a:r>
              <a:rPr lang="en-GB" sz="4000" b="1" dirty="0"/>
              <a:t>Diwali</a:t>
            </a:r>
          </a:p>
          <a:p>
            <a:pPr algn="ctr"/>
            <a:r>
              <a:rPr lang="en-GB" sz="4000" b="1" dirty="0"/>
              <a:t>Guru Nanak </a:t>
            </a:r>
            <a:r>
              <a:rPr lang="en-GB" sz="4000" b="1" dirty="0" err="1"/>
              <a:t>Gurpurab</a:t>
            </a:r>
            <a:endParaRPr lang="en-GB" sz="4000" dirty="0"/>
          </a:p>
        </p:txBody>
      </p:sp>
    </p:spTree>
    <p:extLst>
      <p:ext uri="{BB962C8B-B14F-4D97-AF65-F5344CB8AC3E}">
        <p14:creationId xmlns:p14="http://schemas.microsoft.com/office/powerpoint/2010/main" val="21698913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EDC47-BE22-47EE-9F53-35256DEAC94B}"/>
              </a:ext>
            </a:extLst>
          </p:cNvPr>
          <p:cNvSpPr>
            <a:spLocks noGrp="1"/>
          </p:cNvSpPr>
          <p:nvPr>
            <p:ph type="title"/>
          </p:nvPr>
        </p:nvSpPr>
        <p:spPr/>
        <p:txBody>
          <a:bodyPr/>
          <a:lstStyle/>
          <a:p>
            <a:r>
              <a:rPr lang="en-US" dirty="0"/>
              <a:t>HINDUISM</a:t>
            </a:r>
            <a:endParaRPr lang="en-GB" dirty="0"/>
          </a:p>
        </p:txBody>
      </p:sp>
      <p:sp>
        <p:nvSpPr>
          <p:cNvPr id="3" name="Text Placeholder 2">
            <a:extLst>
              <a:ext uri="{FF2B5EF4-FFF2-40B4-BE49-F238E27FC236}">
                <a16:creationId xmlns:a16="http://schemas.microsoft.com/office/drawing/2014/main" id="{BA7EC272-B2E7-494E-B1D8-6E52CC2BCDC8}"/>
              </a:ext>
            </a:extLst>
          </p:cNvPr>
          <p:cNvSpPr>
            <a:spLocks noGrp="1"/>
          </p:cNvSpPr>
          <p:nvPr>
            <p:ph type="body" idx="1"/>
          </p:nvPr>
        </p:nvSpPr>
        <p:spPr/>
        <p:txBody>
          <a:bodyPr/>
          <a:lstStyle/>
          <a:p>
            <a:r>
              <a:rPr lang="en-GB" b="1" dirty="0"/>
              <a:t>Catering for Religious Students and Staff</a:t>
            </a:r>
            <a:endParaRPr lang="en-GB" dirty="0"/>
          </a:p>
        </p:txBody>
      </p:sp>
    </p:spTree>
    <p:extLst>
      <p:ext uri="{BB962C8B-B14F-4D97-AF65-F5344CB8AC3E}">
        <p14:creationId xmlns:p14="http://schemas.microsoft.com/office/powerpoint/2010/main" val="16731997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899A1-D6D5-4835-951B-ECBE337A8FC0}"/>
              </a:ext>
            </a:extLst>
          </p:cNvPr>
          <p:cNvSpPr>
            <a:spLocks noGrp="1"/>
          </p:cNvSpPr>
          <p:nvPr>
            <p:ph type="title"/>
          </p:nvPr>
        </p:nvSpPr>
        <p:spPr/>
        <p:txBody>
          <a:bodyPr/>
          <a:lstStyle/>
          <a:p>
            <a:r>
              <a:rPr lang="en-GB" dirty="0"/>
              <a:t>Oldest and Still Going Strong</a:t>
            </a:r>
          </a:p>
        </p:txBody>
      </p:sp>
      <p:sp>
        <p:nvSpPr>
          <p:cNvPr id="3" name="Content Placeholder 2">
            <a:extLst>
              <a:ext uri="{FF2B5EF4-FFF2-40B4-BE49-F238E27FC236}">
                <a16:creationId xmlns:a16="http://schemas.microsoft.com/office/drawing/2014/main" id="{3F290A29-5F39-4CEE-8C26-91E5DDBCE552}"/>
              </a:ext>
            </a:extLst>
          </p:cNvPr>
          <p:cNvSpPr>
            <a:spLocks noGrp="1"/>
          </p:cNvSpPr>
          <p:nvPr>
            <p:ph sz="half" idx="1"/>
          </p:nvPr>
        </p:nvSpPr>
        <p:spPr>
          <a:xfrm>
            <a:off x="457200" y="1600200"/>
            <a:ext cx="7787208" cy="4525963"/>
          </a:xfrm>
        </p:spPr>
        <p:txBody>
          <a:bodyPr/>
          <a:lstStyle/>
          <a:p>
            <a:pPr marL="0" indent="0">
              <a:buNone/>
            </a:pPr>
            <a:r>
              <a:rPr lang="en-GB" dirty="0"/>
              <a:t>Hinduism promotes</a:t>
            </a:r>
          </a:p>
          <a:p>
            <a:r>
              <a:rPr lang="en-GB" dirty="0"/>
              <a:t>Natural Simple Living</a:t>
            </a:r>
          </a:p>
          <a:p>
            <a:pPr marL="0" indent="0">
              <a:buNone/>
            </a:pPr>
            <a:endParaRPr lang="en-GB" dirty="0"/>
          </a:p>
          <a:p>
            <a:pPr marL="0" indent="0">
              <a:buNone/>
            </a:pPr>
            <a:r>
              <a:rPr lang="en-GB" dirty="0"/>
              <a:t>As a path to </a:t>
            </a:r>
          </a:p>
          <a:p>
            <a:pPr>
              <a:buBlip>
                <a:blip r:embed="rId2"/>
              </a:buBlip>
            </a:pPr>
            <a:r>
              <a:rPr lang="en-GB" dirty="0"/>
              <a:t>Physical </a:t>
            </a:r>
          </a:p>
          <a:p>
            <a:pPr>
              <a:buBlip>
                <a:blip r:embed="rId2"/>
              </a:buBlip>
            </a:pPr>
            <a:r>
              <a:rPr lang="en-GB" dirty="0"/>
              <a:t>Spiritual </a:t>
            </a:r>
          </a:p>
          <a:p>
            <a:pPr marL="0" indent="0">
              <a:buNone/>
            </a:pPr>
            <a:endParaRPr lang="en-GB" dirty="0"/>
          </a:p>
        </p:txBody>
      </p:sp>
      <p:pic>
        <p:nvPicPr>
          <p:cNvPr id="6" name="Content Placeholder 5" descr="A drawing of a person&#10;&#10;Description generated with high confidence">
            <a:extLst>
              <a:ext uri="{FF2B5EF4-FFF2-40B4-BE49-F238E27FC236}">
                <a16:creationId xmlns:a16="http://schemas.microsoft.com/office/drawing/2014/main" id="{F0FAC1FD-EDFF-43BB-872B-2A72DDC00D5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915816" y="3020143"/>
            <a:ext cx="4503722" cy="2425081"/>
          </a:xfrm>
        </p:spPr>
      </p:pic>
    </p:spTree>
    <p:extLst>
      <p:ext uri="{BB962C8B-B14F-4D97-AF65-F5344CB8AC3E}">
        <p14:creationId xmlns:p14="http://schemas.microsoft.com/office/powerpoint/2010/main" val="349061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D48BE-FB25-4CD3-AAB9-F04388FFB4A9}"/>
              </a:ext>
            </a:extLst>
          </p:cNvPr>
          <p:cNvSpPr>
            <a:spLocks noGrp="1"/>
          </p:cNvSpPr>
          <p:nvPr>
            <p:ph type="title"/>
          </p:nvPr>
        </p:nvSpPr>
        <p:spPr/>
        <p:txBody>
          <a:bodyPr/>
          <a:lstStyle/>
          <a:p>
            <a:r>
              <a:rPr lang="en-GB" dirty="0"/>
              <a:t>Diet and Belief</a:t>
            </a:r>
          </a:p>
        </p:txBody>
      </p:sp>
      <p:sp>
        <p:nvSpPr>
          <p:cNvPr id="3" name="Content Placeholder 2">
            <a:extLst>
              <a:ext uri="{FF2B5EF4-FFF2-40B4-BE49-F238E27FC236}">
                <a16:creationId xmlns:a16="http://schemas.microsoft.com/office/drawing/2014/main" id="{FA6911C7-1F6F-4FF1-AEEE-D6C566543DD4}"/>
              </a:ext>
            </a:extLst>
          </p:cNvPr>
          <p:cNvSpPr>
            <a:spLocks noGrp="1"/>
          </p:cNvSpPr>
          <p:nvPr>
            <p:ph sz="half" idx="1"/>
          </p:nvPr>
        </p:nvSpPr>
        <p:spPr>
          <a:xfrm>
            <a:off x="533400" y="1268760"/>
            <a:ext cx="4038600" cy="5359326"/>
          </a:xfrm>
        </p:spPr>
        <p:txBody>
          <a:bodyPr/>
          <a:lstStyle/>
          <a:p>
            <a:pPr marL="0" indent="0">
              <a:buNone/>
            </a:pPr>
            <a:r>
              <a:rPr lang="en-GB" sz="2200" dirty="0"/>
              <a:t>Hindu diets varies by region</a:t>
            </a:r>
          </a:p>
          <a:p>
            <a:pPr>
              <a:buClr>
                <a:srgbClr val="FF3399"/>
              </a:buClr>
              <a:buFont typeface="Wingdings" panose="05000000000000000000" pitchFamily="2" charset="2"/>
              <a:buChar char="ü"/>
            </a:pPr>
            <a:r>
              <a:rPr lang="en-GB" sz="2200" dirty="0"/>
              <a:t>Some are strict vegetarians</a:t>
            </a:r>
          </a:p>
          <a:p>
            <a:pPr>
              <a:buClr>
                <a:srgbClr val="FF3399"/>
              </a:buClr>
              <a:buFont typeface="Wingdings" panose="05000000000000000000" pitchFamily="2" charset="2"/>
              <a:buChar char="ü"/>
            </a:pPr>
            <a:r>
              <a:rPr lang="en-GB" sz="2200" dirty="0"/>
              <a:t>Some eat meat</a:t>
            </a:r>
          </a:p>
          <a:p>
            <a:pPr>
              <a:buClr>
                <a:srgbClr val="FF3399"/>
              </a:buClr>
              <a:buFont typeface="Wingdings" panose="05000000000000000000" pitchFamily="2" charset="2"/>
              <a:buChar char="ü"/>
            </a:pPr>
            <a:r>
              <a:rPr lang="en-GB" sz="2200" dirty="0"/>
              <a:t>Most are lacto-vegetarian and so don’t eat</a:t>
            </a:r>
          </a:p>
          <a:p>
            <a:pPr lvl="1">
              <a:buClr>
                <a:srgbClr val="FF3399"/>
              </a:buClr>
              <a:buFont typeface="Wingdings" panose="05000000000000000000" pitchFamily="2" charset="2"/>
              <a:buChar char="û"/>
            </a:pPr>
            <a:r>
              <a:rPr lang="en-GB" sz="2200" dirty="0"/>
              <a:t>Meat</a:t>
            </a:r>
          </a:p>
          <a:p>
            <a:pPr lvl="1">
              <a:buClr>
                <a:srgbClr val="FF3399"/>
              </a:buClr>
              <a:buFont typeface="Wingdings" panose="05000000000000000000" pitchFamily="2" charset="2"/>
              <a:buChar char="û"/>
            </a:pPr>
            <a:r>
              <a:rPr lang="en-GB" sz="2200" dirty="0"/>
              <a:t>Poultry</a:t>
            </a:r>
          </a:p>
          <a:p>
            <a:pPr lvl="1">
              <a:buClr>
                <a:srgbClr val="FF3399"/>
              </a:buClr>
              <a:buFont typeface="Wingdings" panose="05000000000000000000" pitchFamily="2" charset="2"/>
              <a:buChar char="û"/>
            </a:pPr>
            <a:r>
              <a:rPr lang="en-GB" sz="2200" dirty="0"/>
              <a:t>Fish</a:t>
            </a:r>
          </a:p>
          <a:p>
            <a:pPr lvl="1">
              <a:buClr>
                <a:srgbClr val="FF3399"/>
              </a:buClr>
              <a:buFont typeface="Wingdings" panose="05000000000000000000" pitchFamily="2" charset="2"/>
              <a:buChar char="û"/>
            </a:pPr>
            <a:r>
              <a:rPr lang="en-GB" sz="2200" dirty="0"/>
              <a:t>Eggs</a:t>
            </a:r>
          </a:p>
          <a:p>
            <a:pPr>
              <a:buClr>
                <a:srgbClr val="FF3399"/>
              </a:buClr>
              <a:buFont typeface="Wingdings" panose="05000000000000000000" pitchFamily="2" charset="2"/>
              <a:buChar char="ü"/>
            </a:pPr>
            <a:r>
              <a:rPr lang="en-GB" sz="2200" dirty="0"/>
              <a:t>Sacred Cows!</a:t>
            </a:r>
          </a:p>
          <a:p>
            <a:pPr>
              <a:buClr>
                <a:srgbClr val="FF3399"/>
              </a:buClr>
              <a:buFont typeface="Wingdings" panose="05000000000000000000" pitchFamily="2" charset="2"/>
              <a:buChar char="ü"/>
            </a:pPr>
            <a:endParaRPr lang="en-GB" sz="2200" dirty="0"/>
          </a:p>
          <a:p>
            <a:pPr marL="0" indent="0">
              <a:buNone/>
            </a:pPr>
            <a:endParaRPr lang="en-GB" sz="2200" dirty="0"/>
          </a:p>
          <a:p>
            <a:pPr marL="0" indent="0">
              <a:buNone/>
            </a:pPr>
            <a:endParaRPr lang="en-GB" sz="2200" dirty="0"/>
          </a:p>
        </p:txBody>
      </p:sp>
      <p:pic>
        <p:nvPicPr>
          <p:cNvPr id="7" name="Content Placeholder 6" descr="A group of stuffed animals&#10;&#10;Description automatically generated">
            <a:extLst>
              <a:ext uri="{FF2B5EF4-FFF2-40B4-BE49-F238E27FC236}">
                <a16:creationId xmlns:a16="http://schemas.microsoft.com/office/drawing/2014/main" id="{71AF17AB-1325-4C59-B496-45AB25E8AD9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17531" y="1404691"/>
            <a:ext cx="3334723" cy="4881979"/>
          </a:xfrm>
        </p:spPr>
      </p:pic>
    </p:spTree>
    <p:extLst>
      <p:ext uri="{BB962C8B-B14F-4D97-AF65-F5344CB8AC3E}">
        <p14:creationId xmlns:p14="http://schemas.microsoft.com/office/powerpoint/2010/main" val="289560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327BBE9-84FD-4827-8ABF-886D73FA62E3}"/>
              </a:ext>
            </a:extLst>
          </p:cNvPr>
          <p:cNvPicPr>
            <a:picLocks noGrp="1" noChangeAspect="1"/>
          </p:cNvPicPr>
          <p:nvPr>
            <p:ph idx="1"/>
          </p:nvPr>
        </p:nvPicPr>
        <p:blipFill>
          <a:blip r:embed="rId2"/>
          <a:stretch>
            <a:fillRect/>
          </a:stretch>
        </p:blipFill>
        <p:spPr>
          <a:xfrm>
            <a:off x="2252431" y="714016"/>
            <a:ext cx="4376970" cy="5286734"/>
          </a:xfrm>
          <a:prstGeom prst="rect">
            <a:avLst/>
          </a:prstGeom>
        </p:spPr>
      </p:pic>
    </p:spTree>
    <p:extLst>
      <p:ext uri="{BB962C8B-B14F-4D97-AF65-F5344CB8AC3E}">
        <p14:creationId xmlns:p14="http://schemas.microsoft.com/office/powerpoint/2010/main" val="42278941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5156-95A2-43EB-B344-A3867277B8CB}"/>
              </a:ext>
            </a:extLst>
          </p:cNvPr>
          <p:cNvSpPr>
            <a:spLocks noGrp="1"/>
          </p:cNvSpPr>
          <p:nvPr>
            <p:ph type="title"/>
          </p:nvPr>
        </p:nvSpPr>
        <p:spPr/>
        <p:txBody>
          <a:bodyPr/>
          <a:lstStyle/>
          <a:p>
            <a:r>
              <a:rPr lang="en-GB" dirty="0"/>
              <a:t>Hindu Festival and Holy Days</a:t>
            </a:r>
          </a:p>
        </p:txBody>
      </p:sp>
      <p:sp>
        <p:nvSpPr>
          <p:cNvPr id="3" name="Content Placeholder 2">
            <a:extLst>
              <a:ext uri="{FF2B5EF4-FFF2-40B4-BE49-F238E27FC236}">
                <a16:creationId xmlns:a16="http://schemas.microsoft.com/office/drawing/2014/main" id="{1C34CFB4-4E8E-440D-8524-132E78E47370}"/>
              </a:ext>
            </a:extLst>
          </p:cNvPr>
          <p:cNvSpPr>
            <a:spLocks noGrp="1"/>
          </p:cNvSpPr>
          <p:nvPr>
            <p:ph idx="1"/>
          </p:nvPr>
        </p:nvSpPr>
        <p:spPr>
          <a:xfrm>
            <a:off x="482280" y="1196752"/>
            <a:ext cx="8229600" cy="5400600"/>
          </a:xfrm>
        </p:spPr>
        <p:txBody>
          <a:bodyPr/>
          <a:lstStyle/>
          <a:p>
            <a:pPr algn="ctr"/>
            <a:endParaRPr lang="en-GB" sz="4400" b="1" dirty="0"/>
          </a:p>
          <a:p>
            <a:pPr algn="ctr"/>
            <a:r>
              <a:rPr lang="en-GB" sz="4000" b="1" dirty="0"/>
              <a:t>Holi</a:t>
            </a:r>
          </a:p>
          <a:p>
            <a:pPr algn="ctr"/>
            <a:r>
              <a:rPr lang="en-GB" sz="4000" b="1" dirty="0"/>
              <a:t>Krishna Janmashtami</a:t>
            </a:r>
          </a:p>
          <a:p>
            <a:pPr algn="ctr"/>
            <a:r>
              <a:rPr lang="en-GB" sz="4000" b="1" dirty="0"/>
              <a:t>Dussehra</a:t>
            </a:r>
          </a:p>
          <a:p>
            <a:pPr algn="ctr"/>
            <a:r>
              <a:rPr lang="en-GB" sz="4000" b="1" dirty="0"/>
              <a:t>Diwali</a:t>
            </a:r>
          </a:p>
        </p:txBody>
      </p:sp>
    </p:spTree>
    <p:extLst>
      <p:ext uri="{BB962C8B-B14F-4D97-AF65-F5344CB8AC3E}">
        <p14:creationId xmlns:p14="http://schemas.microsoft.com/office/powerpoint/2010/main" val="22259105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11F55-4DDD-48FA-8D7D-F5814604691A}"/>
              </a:ext>
            </a:extLst>
          </p:cNvPr>
          <p:cNvSpPr>
            <a:spLocks noGrp="1"/>
          </p:cNvSpPr>
          <p:nvPr>
            <p:ph type="title"/>
          </p:nvPr>
        </p:nvSpPr>
        <p:spPr/>
        <p:txBody>
          <a:bodyPr/>
          <a:lstStyle/>
          <a:p>
            <a:r>
              <a:rPr lang="en-GB" dirty="0"/>
              <a:t>Fine Dodgy Awful</a:t>
            </a:r>
          </a:p>
        </p:txBody>
      </p:sp>
      <p:sp>
        <p:nvSpPr>
          <p:cNvPr id="3" name="Content Placeholder 2">
            <a:extLst>
              <a:ext uri="{FF2B5EF4-FFF2-40B4-BE49-F238E27FC236}">
                <a16:creationId xmlns:a16="http://schemas.microsoft.com/office/drawing/2014/main" id="{B8583DB8-0C80-46AE-A519-D5DC57D24F90}"/>
              </a:ext>
            </a:extLst>
          </p:cNvPr>
          <p:cNvSpPr>
            <a:spLocks noGrp="1"/>
          </p:cNvSpPr>
          <p:nvPr>
            <p:ph idx="1"/>
          </p:nvPr>
        </p:nvSpPr>
        <p:spPr>
          <a:xfrm>
            <a:off x="457200" y="1166018"/>
            <a:ext cx="8229600" cy="4525963"/>
          </a:xfrm>
        </p:spPr>
        <p:txBody>
          <a:bodyPr/>
          <a:lstStyle/>
          <a:p>
            <a:r>
              <a:rPr lang="en-GB" sz="2200" dirty="0"/>
              <a:t>The aim of this exercise is to give you the opportunity to explore some of the decisions that might be made within the context of catering and how they might affect Staff and Students who are Religious observant.</a:t>
            </a:r>
          </a:p>
          <a:p>
            <a:pPr marL="0" indent="0">
              <a:buNone/>
            </a:pPr>
            <a:endParaRPr lang="en-GB" sz="2200" dirty="0"/>
          </a:p>
          <a:p>
            <a:r>
              <a:rPr lang="en-GB" sz="2200" dirty="0"/>
              <a:t>In your small groups consider each of the situations listed below, discuss whether they are:</a:t>
            </a:r>
          </a:p>
          <a:p>
            <a:endParaRPr lang="en-GB" sz="2000" dirty="0"/>
          </a:p>
          <a:p>
            <a:endParaRPr lang="en-GB" sz="2000" dirty="0"/>
          </a:p>
        </p:txBody>
      </p:sp>
      <p:graphicFrame>
        <p:nvGraphicFramePr>
          <p:cNvPr id="6" name="Table 5">
            <a:extLst>
              <a:ext uri="{FF2B5EF4-FFF2-40B4-BE49-F238E27FC236}">
                <a16:creationId xmlns:a16="http://schemas.microsoft.com/office/drawing/2014/main" id="{A69B1465-1DB3-4FAF-8F71-B26ADBBDB46D}"/>
              </a:ext>
            </a:extLst>
          </p:cNvPr>
          <p:cNvGraphicFramePr>
            <a:graphicFrameLocks noGrp="1"/>
          </p:cNvGraphicFramePr>
          <p:nvPr>
            <p:extLst/>
          </p:nvPr>
        </p:nvGraphicFramePr>
        <p:xfrm>
          <a:off x="990600" y="4221088"/>
          <a:ext cx="7162800" cy="2225760"/>
        </p:xfrm>
        <a:graphic>
          <a:graphicData uri="http://schemas.openxmlformats.org/drawingml/2006/table">
            <a:tbl>
              <a:tblPr>
                <a:tableStyleId>{2D5ABB26-0587-4C30-8999-92F81FD0307C}</a:tableStyleId>
              </a:tblPr>
              <a:tblGrid>
                <a:gridCol w="2831976">
                  <a:extLst>
                    <a:ext uri="{9D8B030D-6E8A-4147-A177-3AD203B41FA5}">
                      <a16:colId xmlns:a16="http://schemas.microsoft.com/office/drawing/2014/main" val="2622187871"/>
                    </a:ext>
                  </a:extLst>
                </a:gridCol>
                <a:gridCol w="4330824">
                  <a:extLst>
                    <a:ext uri="{9D8B030D-6E8A-4147-A177-3AD203B41FA5}">
                      <a16:colId xmlns:a16="http://schemas.microsoft.com/office/drawing/2014/main" val="684542572"/>
                    </a:ext>
                  </a:extLst>
                </a:gridCol>
              </a:tblGrid>
              <a:tr h="5716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kern="1200" dirty="0">
                          <a:solidFill>
                            <a:schemeClr val="tx1"/>
                          </a:solidFill>
                          <a:effectLst>
                            <a:outerShdw blurRad="50800" dist="38100" dir="2700000" algn="tl">
                              <a:srgbClr val="000000">
                                <a:alpha val="40000"/>
                              </a:srgbClr>
                            </a:outerShdw>
                          </a:effectLst>
                          <a:latin typeface="+mn-lt"/>
                          <a:ea typeface="+mn-ea"/>
                          <a:cs typeface="+mn-cs"/>
                        </a:rPr>
                        <a:t>Fine</a:t>
                      </a:r>
                      <a:endParaRPr lang="en-GB" sz="2800" kern="1200" dirty="0">
                        <a:solidFill>
                          <a:schemeClr val="tx1"/>
                        </a:solidFill>
                        <a:effectLst/>
                        <a:latin typeface="+mn-lt"/>
                        <a:ea typeface="+mn-ea"/>
                        <a:cs typeface="+mn-cs"/>
                      </a:endParaRPr>
                    </a:p>
                  </a:txBody>
                  <a:tcPr/>
                </a:tc>
                <a:tc>
                  <a:txBody>
                    <a:bodyPr/>
                    <a:lstStyle/>
                    <a:p>
                      <a:pPr>
                        <a:lnSpc>
                          <a:spcPct val="115000"/>
                        </a:lnSpc>
                        <a:spcAft>
                          <a:spcPts val="0"/>
                        </a:spcAft>
                      </a:pPr>
                      <a:r>
                        <a:rPr lang="en-GB" sz="2200" dirty="0">
                          <a:effectLst/>
                          <a:latin typeface="Century Gothic" panose="020B0502020202020204" pitchFamily="34" charset="0"/>
                          <a:ea typeface="Calibri" panose="020F0502020204030204" pitchFamily="34" charset="0"/>
                          <a:cs typeface="Times New Roman" panose="02020603050405020304" pitchFamily="18" charset="0"/>
                        </a:rPr>
                        <a:t>Perfectly OK for everyone</a:t>
                      </a:r>
                    </a:p>
                  </a:txBody>
                  <a:tcPr marL="68580" marR="68580" marT="0" marB="0" anchor="ctr"/>
                </a:tc>
                <a:extLst>
                  <a:ext uri="{0D108BD9-81ED-4DB2-BD59-A6C34878D82A}">
                    <a16:rowId xmlns:a16="http://schemas.microsoft.com/office/drawing/2014/main" val="3944798764"/>
                  </a:ext>
                </a:extLst>
              </a:tr>
              <a:tr h="6244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kern="1200" dirty="0">
                          <a:solidFill>
                            <a:schemeClr val="tx1"/>
                          </a:solidFill>
                          <a:effectLst>
                            <a:outerShdw blurRad="50800" dist="38100" dir="2700000" algn="tl">
                              <a:srgbClr val="000000">
                                <a:alpha val="40000"/>
                              </a:srgbClr>
                            </a:outerShdw>
                          </a:effectLst>
                          <a:latin typeface="+mn-lt"/>
                          <a:ea typeface="+mn-ea"/>
                          <a:cs typeface="+mn-cs"/>
                        </a:rPr>
                        <a:t>Dodgy</a:t>
                      </a:r>
                      <a:endParaRPr lang="en-GB" sz="2800" kern="1200" dirty="0">
                        <a:solidFill>
                          <a:schemeClr val="tx1"/>
                        </a:solidFill>
                        <a:effectLst/>
                        <a:latin typeface="+mn-lt"/>
                        <a:ea typeface="+mn-ea"/>
                        <a:cs typeface="+mn-cs"/>
                      </a:endParaRPr>
                    </a:p>
                  </a:txBody>
                  <a:tcPr/>
                </a:tc>
                <a:tc>
                  <a:txBody>
                    <a:bodyPr/>
                    <a:lstStyle/>
                    <a:p>
                      <a:r>
                        <a:rPr lang="en-GB" sz="2200" kern="1200" dirty="0">
                          <a:solidFill>
                            <a:schemeClr val="tx1"/>
                          </a:solidFill>
                          <a:effectLst/>
                          <a:latin typeface="Century Gothic" panose="020B0502020202020204" pitchFamily="34" charset="0"/>
                          <a:ea typeface="+mn-ea"/>
                          <a:cs typeface="+mn-cs"/>
                        </a:rPr>
                        <a:t>Might be difficult for some students and staff</a:t>
                      </a:r>
                      <a:endParaRPr lang="en-GB" sz="2200" dirty="0">
                        <a:latin typeface="Century Gothic" panose="020B0502020202020204" pitchFamily="34" charset="0"/>
                      </a:endParaRPr>
                    </a:p>
                  </a:txBody>
                  <a:tcPr/>
                </a:tc>
                <a:extLst>
                  <a:ext uri="{0D108BD9-81ED-4DB2-BD59-A6C34878D82A}">
                    <a16:rowId xmlns:a16="http://schemas.microsoft.com/office/drawing/2014/main" val="2563233146"/>
                  </a:ext>
                </a:extLst>
              </a:tr>
              <a:tr h="892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kern="1200" dirty="0">
                          <a:solidFill>
                            <a:schemeClr val="tx1"/>
                          </a:solidFill>
                          <a:effectLst>
                            <a:outerShdw blurRad="50800" dist="38100" dir="2700000" algn="tl">
                              <a:srgbClr val="000000">
                                <a:alpha val="40000"/>
                              </a:srgbClr>
                            </a:outerShdw>
                          </a:effectLst>
                          <a:latin typeface="+mn-lt"/>
                          <a:ea typeface="+mn-ea"/>
                          <a:cs typeface="+mn-cs"/>
                        </a:rPr>
                        <a:t>Awful</a:t>
                      </a:r>
                      <a:endParaRPr lang="en-GB" sz="2800" kern="1200" dirty="0">
                        <a:solidFill>
                          <a:schemeClr val="tx1"/>
                        </a:solidFill>
                        <a:effectLst/>
                        <a:latin typeface="+mn-lt"/>
                        <a:ea typeface="+mn-ea"/>
                        <a:cs typeface="+mn-cs"/>
                      </a:endParaRPr>
                    </a:p>
                  </a:txBody>
                  <a:tcPr/>
                </a:tc>
                <a:tc>
                  <a:txBody>
                    <a:bodyPr/>
                    <a:lstStyle/>
                    <a:p>
                      <a:r>
                        <a:rPr lang="en-GB" sz="2200" kern="1200" dirty="0">
                          <a:solidFill>
                            <a:schemeClr val="tx1"/>
                          </a:solidFill>
                          <a:effectLst/>
                          <a:latin typeface="Century Gothic" panose="020B0502020202020204" pitchFamily="34" charset="0"/>
                          <a:ea typeface="+mn-ea"/>
                          <a:cs typeface="+mn-cs"/>
                        </a:rPr>
                        <a:t>Completely inappropriate in a professional kitchen</a:t>
                      </a:r>
                      <a:endParaRPr lang="en-GB" sz="2200" dirty="0">
                        <a:latin typeface="Century Gothic" panose="020B0502020202020204" pitchFamily="34" charset="0"/>
                      </a:endParaRPr>
                    </a:p>
                  </a:txBody>
                  <a:tcPr/>
                </a:tc>
                <a:extLst>
                  <a:ext uri="{0D108BD9-81ED-4DB2-BD59-A6C34878D82A}">
                    <a16:rowId xmlns:a16="http://schemas.microsoft.com/office/drawing/2014/main" val="3175262245"/>
                  </a:ext>
                </a:extLst>
              </a:tr>
            </a:tbl>
          </a:graphicData>
        </a:graphic>
      </p:graphicFrame>
      <p:sp>
        <p:nvSpPr>
          <p:cNvPr id="7" name="Rectangle 6">
            <a:extLst>
              <a:ext uri="{FF2B5EF4-FFF2-40B4-BE49-F238E27FC236}">
                <a16:creationId xmlns:a16="http://schemas.microsoft.com/office/drawing/2014/main" id="{16D48604-ED2D-4C7D-BB14-A920C3197233}"/>
              </a:ext>
            </a:extLst>
          </p:cNvPr>
          <p:cNvSpPr>
            <a:spLocks noChangeArrowheads="1"/>
          </p:cNvSpPr>
          <p:nvPr/>
        </p:nvSpPr>
        <p:spPr bwMode="auto">
          <a:xfrm rot="16200000" flipH="1">
            <a:off x="2320623" y="5309203"/>
            <a:ext cx="2392045" cy="49530"/>
          </a:xfrm>
          <a:prstGeom prst="rect">
            <a:avLst/>
          </a:prstGeom>
          <a:gradFill rotWithShape="0">
            <a:gsLst>
              <a:gs pos="0">
                <a:srgbClr val="FF3399"/>
              </a:gs>
              <a:gs pos="100000">
                <a:srgbClr val="FF3399">
                  <a:gamma/>
                  <a:tint val="20000"/>
                  <a:invGamma/>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819305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EDC47-BE22-47EE-9F53-35256DEAC94B}"/>
              </a:ext>
            </a:extLst>
          </p:cNvPr>
          <p:cNvSpPr>
            <a:spLocks noGrp="1"/>
          </p:cNvSpPr>
          <p:nvPr>
            <p:ph type="title"/>
          </p:nvPr>
        </p:nvSpPr>
        <p:spPr/>
        <p:txBody>
          <a:bodyPr/>
          <a:lstStyle/>
          <a:p>
            <a:r>
              <a:rPr lang="en-US" dirty="0" err="1"/>
              <a:t>BuddhisM</a:t>
            </a:r>
            <a:endParaRPr lang="en-GB" dirty="0"/>
          </a:p>
        </p:txBody>
      </p:sp>
      <p:sp>
        <p:nvSpPr>
          <p:cNvPr id="3" name="Text Placeholder 2">
            <a:extLst>
              <a:ext uri="{FF2B5EF4-FFF2-40B4-BE49-F238E27FC236}">
                <a16:creationId xmlns:a16="http://schemas.microsoft.com/office/drawing/2014/main" id="{BA7EC272-B2E7-494E-B1D8-6E52CC2BCDC8}"/>
              </a:ext>
            </a:extLst>
          </p:cNvPr>
          <p:cNvSpPr>
            <a:spLocks noGrp="1"/>
          </p:cNvSpPr>
          <p:nvPr>
            <p:ph type="body" idx="1"/>
          </p:nvPr>
        </p:nvSpPr>
        <p:spPr/>
        <p:txBody>
          <a:bodyPr/>
          <a:lstStyle/>
          <a:p>
            <a:r>
              <a:rPr lang="en-GB" b="1" dirty="0"/>
              <a:t>Catering for Religious Students and Staff</a:t>
            </a:r>
            <a:endParaRPr lang="en-GB" dirty="0"/>
          </a:p>
        </p:txBody>
      </p:sp>
    </p:spTree>
    <p:extLst>
      <p:ext uri="{BB962C8B-B14F-4D97-AF65-F5344CB8AC3E}">
        <p14:creationId xmlns:p14="http://schemas.microsoft.com/office/powerpoint/2010/main" val="11056542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097F0-62BD-45D2-8FF2-9868214FB29C}"/>
              </a:ext>
            </a:extLst>
          </p:cNvPr>
          <p:cNvSpPr>
            <a:spLocks noGrp="1"/>
          </p:cNvSpPr>
          <p:nvPr>
            <p:ph type="title"/>
          </p:nvPr>
        </p:nvSpPr>
        <p:spPr/>
        <p:txBody>
          <a:bodyPr/>
          <a:lstStyle/>
          <a:p>
            <a:r>
              <a:rPr lang="en-GB" dirty="0"/>
              <a:t>5 Basic Codes</a:t>
            </a:r>
          </a:p>
        </p:txBody>
      </p:sp>
      <p:sp>
        <p:nvSpPr>
          <p:cNvPr id="3" name="Content Placeholder 2">
            <a:extLst>
              <a:ext uri="{FF2B5EF4-FFF2-40B4-BE49-F238E27FC236}">
                <a16:creationId xmlns:a16="http://schemas.microsoft.com/office/drawing/2014/main" id="{0EC88681-D78C-4009-AA28-2105E2E8F5A4}"/>
              </a:ext>
            </a:extLst>
          </p:cNvPr>
          <p:cNvSpPr>
            <a:spLocks noGrp="1"/>
          </p:cNvSpPr>
          <p:nvPr>
            <p:ph sz="half" idx="1"/>
          </p:nvPr>
        </p:nvSpPr>
        <p:spPr/>
        <p:txBody>
          <a:bodyPr/>
          <a:lstStyle/>
          <a:p>
            <a:r>
              <a:rPr lang="en-GB" sz="2400" dirty="0"/>
              <a:t>Followers of Buddhism should abstain from:</a:t>
            </a:r>
          </a:p>
          <a:p>
            <a:pPr marL="0" indent="0">
              <a:buNone/>
            </a:pPr>
            <a:endParaRPr lang="en-GB" sz="2400" dirty="0"/>
          </a:p>
          <a:p>
            <a:pPr lvl="1">
              <a:buClr>
                <a:srgbClr val="FF3399"/>
              </a:buClr>
              <a:buFont typeface="Wingdings" panose="05000000000000000000" pitchFamily="2" charset="2"/>
              <a:buChar char=""/>
            </a:pPr>
            <a:r>
              <a:rPr lang="en-GB" sz="2000" dirty="0"/>
              <a:t>Harming Living Beings</a:t>
            </a:r>
          </a:p>
          <a:p>
            <a:pPr lvl="1">
              <a:buClr>
                <a:srgbClr val="FF3399"/>
              </a:buClr>
              <a:buFont typeface="Wingdings" panose="05000000000000000000" pitchFamily="2" charset="2"/>
              <a:buChar char=""/>
            </a:pPr>
            <a:r>
              <a:rPr lang="en-GB" sz="2000" dirty="0"/>
              <a:t>Stealing </a:t>
            </a:r>
          </a:p>
          <a:p>
            <a:pPr lvl="1">
              <a:buClr>
                <a:srgbClr val="FF3399"/>
              </a:buClr>
              <a:buFont typeface="Wingdings" panose="05000000000000000000" pitchFamily="2" charset="2"/>
              <a:buChar char=""/>
            </a:pPr>
            <a:r>
              <a:rPr lang="en-GB" sz="2000" dirty="0"/>
              <a:t>Sexual Misconduct</a:t>
            </a:r>
          </a:p>
          <a:p>
            <a:pPr lvl="1">
              <a:buClr>
                <a:srgbClr val="FF3399"/>
              </a:buClr>
              <a:buFont typeface="Wingdings" panose="05000000000000000000" pitchFamily="2" charset="2"/>
              <a:buChar char=""/>
            </a:pPr>
            <a:r>
              <a:rPr lang="en-GB" sz="2000" dirty="0"/>
              <a:t>Lying</a:t>
            </a:r>
          </a:p>
          <a:p>
            <a:pPr lvl="1">
              <a:buClr>
                <a:srgbClr val="FF3399"/>
              </a:buClr>
              <a:buFont typeface="Wingdings" panose="05000000000000000000" pitchFamily="2" charset="2"/>
              <a:buChar char=""/>
            </a:pPr>
            <a:r>
              <a:rPr lang="en-GB" sz="2000" dirty="0"/>
              <a:t>Intoxication</a:t>
            </a:r>
          </a:p>
        </p:txBody>
      </p:sp>
      <p:pic>
        <p:nvPicPr>
          <p:cNvPr id="11" name="Content Placeholder 10" descr="A person walking down a sidewalk next to a brick wall&#10;&#10;Description generated with very high confidence">
            <a:extLst>
              <a:ext uri="{FF2B5EF4-FFF2-40B4-BE49-F238E27FC236}">
                <a16:creationId xmlns:a16="http://schemas.microsoft.com/office/drawing/2014/main" id="{186ECC99-E586-48DD-98DD-2395CF72FA3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76056" y="1196752"/>
            <a:ext cx="3384376" cy="5138224"/>
          </a:xfrm>
        </p:spPr>
      </p:pic>
    </p:spTree>
    <p:extLst>
      <p:ext uri="{BB962C8B-B14F-4D97-AF65-F5344CB8AC3E}">
        <p14:creationId xmlns:p14="http://schemas.microsoft.com/office/powerpoint/2010/main" val="669038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6CDBF-743D-4DC8-AAE8-F05907B5A327}"/>
              </a:ext>
            </a:extLst>
          </p:cNvPr>
          <p:cNvSpPr>
            <a:spLocks noGrp="1"/>
          </p:cNvSpPr>
          <p:nvPr>
            <p:ph type="title"/>
          </p:nvPr>
        </p:nvSpPr>
        <p:spPr/>
        <p:txBody>
          <a:bodyPr/>
          <a:lstStyle/>
          <a:p>
            <a:r>
              <a:rPr lang="en-GB" dirty="0"/>
              <a:t>And Diet?</a:t>
            </a:r>
          </a:p>
        </p:txBody>
      </p:sp>
      <p:sp>
        <p:nvSpPr>
          <p:cNvPr id="3" name="Content Placeholder 2">
            <a:extLst>
              <a:ext uri="{FF2B5EF4-FFF2-40B4-BE49-F238E27FC236}">
                <a16:creationId xmlns:a16="http://schemas.microsoft.com/office/drawing/2014/main" id="{0163548B-CF3B-44C9-9805-7DB6C425B21E}"/>
              </a:ext>
            </a:extLst>
          </p:cNvPr>
          <p:cNvSpPr>
            <a:spLocks noGrp="1"/>
          </p:cNvSpPr>
          <p:nvPr>
            <p:ph sz="half" idx="1"/>
          </p:nvPr>
        </p:nvSpPr>
        <p:spPr>
          <a:xfrm>
            <a:off x="528856" y="1143000"/>
            <a:ext cx="4038600" cy="5382344"/>
          </a:xfrm>
        </p:spPr>
        <p:txBody>
          <a:bodyPr/>
          <a:lstStyle/>
          <a:p>
            <a:pPr>
              <a:buBlip>
                <a:blip r:embed="rId2"/>
              </a:buBlip>
            </a:pPr>
            <a:r>
              <a:rPr lang="en-GB" sz="2000" dirty="0"/>
              <a:t>There are no set restrictions</a:t>
            </a:r>
          </a:p>
          <a:p>
            <a:pPr marL="0" indent="0">
              <a:buNone/>
            </a:pPr>
            <a:endParaRPr lang="en-GB" sz="1200" dirty="0"/>
          </a:p>
          <a:p>
            <a:pPr>
              <a:buBlip>
                <a:blip r:embed="rId2"/>
              </a:buBlip>
            </a:pPr>
            <a:r>
              <a:rPr lang="en-GB" sz="2000" dirty="0"/>
              <a:t>Some interpret “Do No Harm” to mean following a “lacto-vegetarian” diet</a:t>
            </a:r>
          </a:p>
          <a:p>
            <a:pPr marL="0" indent="0">
              <a:buNone/>
            </a:pPr>
            <a:endParaRPr lang="en-GB" sz="1200" dirty="0"/>
          </a:p>
          <a:p>
            <a:pPr>
              <a:buBlip>
                <a:blip r:embed="rId2"/>
              </a:buBlip>
            </a:pPr>
            <a:r>
              <a:rPr lang="en-GB" sz="2000" dirty="0"/>
              <a:t>Some refrain from:</a:t>
            </a:r>
          </a:p>
          <a:p>
            <a:pPr lvl="1">
              <a:buClr>
                <a:srgbClr val="FF3399"/>
              </a:buClr>
              <a:buFont typeface="Wingdings" panose="05000000000000000000" pitchFamily="2" charset="2"/>
              <a:buChar char="û"/>
            </a:pPr>
            <a:r>
              <a:rPr lang="en-GB" sz="2000" dirty="0"/>
              <a:t>Garlic</a:t>
            </a:r>
          </a:p>
          <a:p>
            <a:pPr lvl="1">
              <a:buClr>
                <a:srgbClr val="FF3399"/>
              </a:buClr>
              <a:buFont typeface="Wingdings" panose="05000000000000000000" pitchFamily="2" charset="2"/>
              <a:buChar char="û"/>
            </a:pPr>
            <a:r>
              <a:rPr lang="en-GB" sz="2000" dirty="0"/>
              <a:t>Allium </a:t>
            </a:r>
            <a:r>
              <a:rPr lang="en-GB" sz="2000" dirty="0" err="1"/>
              <a:t>Chinense</a:t>
            </a:r>
            <a:endParaRPr lang="en-GB" sz="2000" dirty="0"/>
          </a:p>
          <a:p>
            <a:pPr lvl="1">
              <a:buClr>
                <a:srgbClr val="FF3399"/>
              </a:buClr>
              <a:buFont typeface="Wingdings" panose="05000000000000000000" pitchFamily="2" charset="2"/>
              <a:buChar char="û"/>
            </a:pPr>
            <a:r>
              <a:rPr lang="en-GB" sz="2000" dirty="0"/>
              <a:t>Asafoetida</a:t>
            </a:r>
          </a:p>
          <a:p>
            <a:pPr lvl="1">
              <a:buClr>
                <a:srgbClr val="FF3399"/>
              </a:buClr>
              <a:buFont typeface="Wingdings" panose="05000000000000000000" pitchFamily="2" charset="2"/>
              <a:buChar char="û"/>
            </a:pPr>
            <a:r>
              <a:rPr lang="en-GB" sz="2000" dirty="0"/>
              <a:t>Shallot </a:t>
            </a:r>
          </a:p>
          <a:p>
            <a:pPr lvl="1">
              <a:buClr>
                <a:srgbClr val="FF3399"/>
              </a:buClr>
              <a:buFont typeface="Wingdings" panose="05000000000000000000" pitchFamily="2" charset="2"/>
              <a:buChar char="û"/>
            </a:pPr>
            <a:r>
              <a:rPr lang="en-GB" sz="2000" dirty="0"/>
              <a:t>Mountain Leek</a:t>
            </a:r>
          </a:p>
          <a:p>
            <a:pPr marL="457200" lvl="1" indent="0">
              <a:buClr>
                <a:srgbClr val="FF3399"/>
              </a:buClr>
              <a:buNone/>
            </a:pPr>
            <a:endParaRPr lang="en-GB" sz="1200" dirty="0"/>
          </a:p>
          <a:p>
            <a:pPr>
              <a:buClr>
                <a:srgbClr val="FF3399"/>
              </a:buClr>
              <a:buBlip>
                <a:blip r:embed="rId2"/>
              </a:buBlip>
            </a:pPr>
            <a:r>
              <a:rPr lang="en-GB" sz="2000" dirty="0"/>
              <a:t>As these excite the senses if eaten raw</a:t>
            </a:r>
          </a:p>
        </p:txBody>
      </p:sp>
      <p:pic>
        <p:nvPicPr>
          <p:cNvPr id="6" name="Picture 5" descr="Image result for garlic">
            <a:extLst>
              <a:ext uri="{FF2B5EF4-FFF2-40B4-BE49-F238E27FC236}">
                <a16:creationId xmlns:a16="http://schemas.microsoft.com/office/drawing/2014/main" id="{D718D9AA-233E-4557-A988-D46771A40B1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16351" y="2358008"/>
            <a:ext cx="3604944" cy="2952328"/>
          </a:xfrm>
          <a:prstGeom prst="rect">
            <a:avLst/>
          </a:prstGeom>
          <a:noFill/>
          <a:ln>
            <a:noFill/>
          </a:ln>
        </p:spPr>
      </p:pic>
    </p:spTree>
    <p:extLst>
      <p:ext uri="{BB962C8B-B14F-4D97-AF65-F5344CB8AC3E}">
        <p14:creationId xmlns:p14="http://schemas.microsoft.com/office/powerpoint/2010/main" val="29588483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5156-95A2-43EB-B344-A3867277B8CB}"/>
              </a:ext>
            </a:extLst>
          </p:cNvPr>
          <p:cNvSpPr>
            <a:spLocks noGrp="1"/>
          </p:cNvSpPr>
          <p:nvPr>
            <p:ph type="title"/>
          </p:nvPr>
        </p:nvSpPr>
        <p:spPr>
          <a:xfrm>
            <a:off x="1177332" y="0"/>
            <a:ext cx="7966668" cy="1143000"/>
          </a:xfrm>
        </p:spPr>
        <p:txBody>
          <a:bodyPr/>
          <a:lstStyle/>
          <a:p>
            <a:r>
              <a:rPr lang="en-GB" dirty="0"/>
              <a:t>Buddhist Festival and Holy Days</a:t>
            </a:r>
          </a:p>
        </p:txBody>
      </p:sp>
      <p:sp>
        <p:nvSpPr>
          <p:cNvPr id="3" name="Content Placeholder 2">
            <a:extLst>
              <a:ext uri="{FF2B5EF4-FFF2-40B4-BE49-F238E27FC236}">
                <a16:creationId xmlns:a16="http://schemas.microsoft.com/office/drawing/2014/main" id="{1C34CFB4-4E8E-440D-8524-132E78E47370}"/>
              </a:ext>
            </a:extLst>
          </p:cNvPr>
          <p:cNvSpPr>
            <a:spLocks noGrp="1"/>
          </p:cNvSpPr>
          <p:nvPr>
            <p:ph idx="1"/>
          </p:nvPr>
        </p:nvSpPr>
        <p:spPr>
          <a:xfrm>
            <a:off x="492631" y="1143000"/>
            <a:ext cx="8229600" cy="5598368"/>
          </a:xfrm>
        </p:spPr>
        <p:txBody>
          <a:bodyPr/>
          <a:lstStyle/>
          <a:p>
            <a:pPr algn="ctr"/>
            <a:endParaRPr lang="en-GB" sz="4000" b="1" dirty="0"/>
          </a:p>
          <a:p>
            <a:pPr algn="ctr"/>
            <a:r>
              <a:rPr lang="en-GB" sz="4000" b="1" dirty="0"/>
              <a:t>Bodhi Day</a:t>
            </a:r>
          </a:p>
          <a:p>
            <a:pPr algn="ctr"/>
            <a:r>
              <a:rPr lang="en-GB" sz="4000" b="1" dirty="0"/>
              <a:t>Nirvana Day (Mahayana)</a:t>
            </a:r>
          </a:p>
          <a:p>
            <a:pPr algn="ctr"/>
            <a:r>
              <a:rPr lang="en-GB" sz="4000" b="1" dirty="0"/>
              <a:t>Magha/Sangha</a:t>
            </a:r>
          </a:p>
        </p:txBody>
      </p:sp>
    </p:spTree>
    <p:extLst>
      <p:ext uri="{BB962C8B-B14F-4D97-AF65-F5344CB8AC3E}">
        <p14:creationId xmlns:p14="http://schemas.microsoft.com/office/powerpoint/2010/main" val="31421743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EDC47-BE22-47EE-9F53-35256DEAC94B}"/>
              </a:ext>
            </a:extLst>
          </p:cNvPr>
          <p:cNvSpPr>
            <a:spLocks noGrp="1"/>
          </p:cNvSpPr>
          <p:nvPr>
            <p:ph type="title"/>
          </p:nvPr>
        </p:nvSpPr>
        <p:spPr/>
        <p:txBody>
          <a:bodyPr/>
          <a:lstStyle/>
          <a:p>
            <a:r>
              <a:rPr lang="en-US" dirty="0"/>
              <a:t>Jainism</a:t>
            </a:r>
            <a:endParaRPr lang="en-GB" dirty="0"/>
          </a:p>
        </p:txBody>
      </p:sp>
      <p:sp>
        <p:nvSpPr>
          <p:cNvPr id="3" name="Text Placeholder 2">
            <a:extLst>
              <a:ext uri="{FF2B5EF4-FFF2-40B4-BE49-F238E27FC236}">
                <a16:creationId xmlns:a16="http://schemas.microsoft.com/office/drawing/2014/main" id="{BA7EC272-B2E7-494E-B1D8-6E52CC2BCDC8}"/>
              </a:ext>
            </a:extLst>
          </p:cNvPr>
          <p:cNvSpPr>
            <a:spLocks noGrp="1"/>
          </p:cNvSpPr>
          <p:nvPr>
            <p:ph type="body" idx="1"/>
          </p:nvPr>
        </p:nvSpPr>
        <p:spPr/>
        <p:txBody>
          <a:bodyPr/>
          <a:lstStyle/>
          <a:p>
            <a:r>
              <a:rPr lang="en-GB" b="1" dirty="0"/>
              <a:t>Catering for Religious Students and Staff</a:t>
            </a:r>
            <a:endParaRPr lang="en-GB" dirty="0"/>
          </a:p>
        </p:txBody>
      </p:sp>
    </p:spTree>
    <p:extLst>
      <p:ext uri="{BB962C8B-B14F-4D97-AF65-F5344CB8AC3E}">
        <p14:creationId xmlns:p14="http://schemas.microsoft.com/office/powerpoint/2010/main" val="25338626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008A9-FD6A-454D-83AD-039313C634CF}"/>
              </a:ext>
            </a:extLst>
          </p:cNvPr>
          <p:cNvSpPr>
            <a:spLocks noGrp="1"/>
          </p:cNvSpPr>
          <p:nvPr>
            <p:ph type="title"/>
          </p:nvPr>
        </p:nvSpPr>
        <p:spPr/>
        <p:txBody>
          <a:bodyPr/>
          <a:lstStyle/>
          <a:p>
            <a:r>
              <a:rPr lang="en-GB" dirty="0"/>
              <a:t>Conquering Your Passions</a:t>
            </a:r>
          </a:p>
        </p:txBody>
      </p:sp>
      <p:sp>
        <p:nvSpPr>
          <p:cNvPr id="3" name="Content Placeholder 2">
            <a:extLst>
              <a:ext uri="{FF2B5EF4-FFF2-40B4-BE49-F238E27FC236}">
                <a16:creationId xmlns:a16="http://schemas.microsoft.com/office/drawing/2014/main" id="{107F1618-AC10-4E5A-8608-560C28CE9DE0}"/>
              </a:ext>
            </a:extLst>
          </p:cNvPr>
          <p:cNvSpPr>
            <a:spLocks noGrp="1"/>
          </p:cNvSpPr>
          <p:nvPr>
            <p:ph sz="half" idx="1"/>
          </p:nvPr>
        </p:nvSpPr>
        <p:spPr/>
        <p:txBody>
          <a:bodyPr/>
          <a:lstStyle/>
          <a:p>
            <a:r>
              <a:rPr lang="en-GB" sz="2400" dirty="0"/>
              <a:t>This means that to save your own soul you have to protect the souls of others</a:t>
            </a:r>
          </a:p>
          <a:p>
            <a:r>
              <a:rPr lang="en-GB" sz="2400" dirty="0"/>
              <a:t>Ahimsa = Non-Violence</a:t>
            </a:r>
          </a:p>
          <a:p>
            <a:r>
              <a:rPr lang="en-GB" sz="2400" dirty="0"/>
              <a:t>Vegetarian</a:t>
            </a:r>
          </a:p>
          <a:p>
            <a:r>
              <a:rPr lang="en-GB" sz="2400" dirty="0"/>
              <a:t>Definition of “living beings” can be extended to Bacteria and Microorganisms</a:t>
            </a:r>
          </a:p>
          <a:p>
            <a:endParaRPr lang="en-GB" sz="2400" dirty="0"/>
          </a:p>
        </p:txBody>
      </p:sp>
      <p:pic>
        <p:nvPicPr>
          <p:cNvPr id="5" name="Content Placeholder 4" descr="See the source image">
            <a:extLst>
              <a:ext uri="{FF2B5EF4-FFF2-40B4-BE49-F238E27FC236}">
                <a16:creationId xmlns:a16="http://schemas.microsoft.com/office/drawing/2014/main" id="{02D58CB5-3AE2-4D2B-A653-24D8CBF27DEA}"/>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1916832"/>
            <a:ext cx="4038600" cy="2692400"/>
          </a:xfrm>
          <a:prstGeom prst="rect">
            <a:avLst/>
          </a:prstGeom>
          <a:noFill/>
          <a:ln>
            <a:noFill/>
          </a:ln>
        </p:spPr>
      </p:pic>
    </p:spTree>
    <p:extLst>
      <p:ext uri="{BB962C8B-B14F-4D97-AF65-F5344CB8AC3E}">
        <p14:creationId xmlns:p14="http://schemas.microsoft.com/office/powerpoint/2010/main" val="11392327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A5B3-A3EA-4FB0-B535-DB655E555E16}"/>
              </a:ext>
            </a:extLst>
          </p:cNvPr>
          <p:cNvSpPr>
            <a:spLocks noGrp="1"/>
          </p:cNvSpPr>
          <p:nvPr>
            <p:ph type="title"/>
          </p:nvPr>
        </p:nvSpPr>
        <p:spPr/>
        <p:txBody>
          <a:bodyPr/>
          <a:lstStyle/>
          <a:p>
            <a:r>
              <a:rPr lang="en-GB" dirty="0"/>
              <a:t>Really Strict</a:t>
            </a:r>
          </a:p>
        </p:txBody>
      </p:sp>
      <p:sp>
        <p:nvSpPr>
          <p:cNvPr id="3" name="Content Placeholder 2">
            <a:extLst>
              <a:ext uri="{FF2B5EF4-FFF2-40B4-BE49-F238E27FC236}">
                <a16:creationId xmlns:a16="http://schemas.microsoft.com/office/drawing/2014/main" id="{E7F881D3-1A75-429E-806C-8585014C6035}"/>
              </a:ext>
            </a:extLst>
          </p:cNvPr>
          <p:cNvSpPr>
            <a:spLocks noGrp="1"/>
          </p:cNvSpPr>
          <p:nvPr>
            <p:ph sz="half" idx="1"/>
          </p:nvPr>
        </p:nvSpPr>
        <p:spPr>
          <a:xfrm>
            <a:off x="457200" y="1143000"/>
            <a:ext cx="4038600" cy="5454352"/>
          </a:xfrm>
        </p:spPr>
        <p:txBody>
          <a:bodyPr/>
          <a:lstStyle/>
          <a:p>
            <a:r>
              <a:rPr lang="en-GB" sz="2400" dirty="0"/>
              <a:t>Harvesting some foods harms living beings and is avoided </a:t>
            </a:r>
          </a:p>
          <a:p>
            <a:endParaRPr lang="en-GB" sz="1200" dirty="0"/>
          </a:p>
          <a:p>
            <a:r>
              <a:rPr lang="en-GB" sz="2400" dirty="0"/>
              <a:t>Eating during the daylight hours</a:t>
            </a:r>
          </a:p>
          <a:p>
            <a:endParaRPr lang="en-GB" sz="1200" dirty="0"/>
          </a:p>
          <a:p>
            <a:r>
              <a:rPr lang="en-GB" sz="2400" dirty="0"/>
              <a:t>The promise of life inherent should not be sacrificed to the lust of the palate = no multi-seed plants</a:t>
            </a:r>
          </a:p>
          <a:p>
            <a:pPr marL="0" indent="0">
              <a:buNone/>
            </a:pPr>
            <a:endParaRPr lang="en-GB" sz="1200" dirty="0"/>
          </a:p>
          <a:p>
            <a:r>
              <a:rPr lang="en-GB" sz="2400" dirty="0"/>
              <a:t>Level of strictness varies from person to person </a:t>
            </a:r>
          </a:p>
          <a:p>
            <a:pPr marL="0" indent="0">
              <a:buNone/>
            </a:pPr>
            <a:endParaRPr lang="en-GB" sz="2400" dirty="0"/>
          </a:p>
        </p:txBody>
      </p:sp>
      <p:pic>
        <p:nvPicPr>
          <p:cNvPr id="8" name="Content Placeholder 7" descr="A bowl of fruit on a plate&#10;&#10;Description automatically generated">
            <a:extLst>
              <a:ext uri="{FF2B5EF4-FFF2-40B4-BE49-F238E27FC236}">
                <a16:creationId xmlns:a16="http://schemas.microsoft.com/office/drawing/2014/main" id="{B43E115F-99CB-4B38-AC68-710570CE365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84216" y="1988840"/>
            <a:ext cx="4530877" cy="3159224"/>
          </a:xfrm>
        </p:spPr>
      </p:pic>
    </p:spTree>
    <p:extLst>
      <p:ext uri="{BB962C8B-B14F-4D97-AF65-F5344CB8AC3E}">
        <p14:creationId xmlns:p14="http://schemas.microsoft.com/office/powerpoint/2010/main" val="3787374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4B31-B0D7-42CE-AE1C-A09FB99BDB39}"/>
              </a:ext>
            </a:extLst>
          </p:cNvPr>
          <p:cNvSpPr>
            <a:spLocks noGrp="1"/>
          </p:cNvSpPr>
          <p:nvPr>
            <p:ph type="title"/>
          </p:nvPr>
        </p:nvSpPr>
        <p:spPr/>
        <p:txBody>
          <a:bodyPr/>
          <a:lstStyle/>
          <a:p>
            <a:r>
              <a:rPr lang="en-GB" dirty="0"/>
              <a:t>Even Stricter Than Vegans</a:t>
            </a:r>
          </a:p>
        </p:txBody>
      </p:sp>
      <p:sp>
        <p:nvSpPr>
          <p:cNvPr id="3" name="Content Placeholder 2">
            <a:extLst>
              <a:ext uri="{FF2B5EF4-FFF2-40B4-BE49-F238E27FC236}">
                <a16:creationId xmlns:a16="http://schemas.microsoft.com/office/drawing/2014/main" id="{DFF54560-84E8-4691-973E-A0C1E968F190}"/>
              </a:ext>
            </a:extLst>
          </p:cNvPr>
          <p:cNvSpPr>
            <a:spLocks noGrp="1"/>
          </p:cNvSpPr>
          <p:nvPr>
            <p:ph sz="half" idx="1"/>
          </p:nvPr>
        </p:nvSpPr>
        <p:spPr/>
        <p:txBody>
          <a:bodyPr/>
          <a:lstStyle/>
          <a:p>
            <a:r>
              <a:rPr lang="en-GB" sz="2400" dirty="0"/>
              <a:t>Avoid: </a:t>
            </a:r>
          </a:p>
          <a:p>
            <a:pPr lvl="1">
              <a:buClr>
                <a:srgbClr val="FF3399"/>
              </a:buClr>
              <a:buFont typeface="Wingdings" panose="05000000000000000000" pitchFamily="2" charset="2"/>
              <a:buChar char="ü"/>
            </a:pPr>
            <a:r>
              <a:rPr lang="en-GB" dirty="0"/>
              <a:t>All animal flesh</a:t>
            </a:r>
          </a:p>
          <a:p>
            <a:pPr lvl="1">
              <a:buClr>
                <a:srgbClr val="FF3399"/>
              </a:buClr>
              <a:buFont typeface="Wingdings" panose="05000000000000000000" pitchFamily="2" charset="2"/>
              <a:buChar char="ü"/>
            </a:pPr>
            <a:r>
              <a:rPr lang="en-GB" dirty="0"/>
              <a:t>Eggs </a:t>
            </a:r>
          </a:p>
          <a:p>
            <a:pPr lvl="1">
              <a:buClr>
                <a:srgbClr val="FF3399"/>
              </a:buClr>
              <a:buFont typeface="Wingdings" panose="05000000000000000000" pitchFamily="2" charset="2"/>
              <a:buChar char="ü"/>
            </a:pPr>
            <a:r>
              <a:rPr lang="en-GB" dirty="0"/>
              <a:t>Multi-seeded plants</a:t>
            </a:r>
          </a:p>
          <a:p>
            <a:pPr lvl="1">
              <a:buClr>
                <a:srgbClr val="FF3399"/>
              </a:buClr>
              <a:buFont typeface="Wingdings" panose="05000000000000000000" pitchFamily="2" charset="2"/>
              <a:buChar char="ü"/>
            </a:pPr>
            <a:r>
              <a:rPr lang="en-GB" dirty="0"/>
              <a:t>Honey</a:t>
            </a:r>
          </a:p>
          <a:p>
            <a:pPr lvl="1">
              <a:buClr>
                <a:srgbClr val="FF3399"/>
              </a:buClr>
              <a:buFont typeface="Wingdings" panose="05000000000000000000" pitchFamily="2" charset="2"/>
              <a:buChar char="ü"/>
            </a:pPr>
            <a:r>
              <a:rPr lang="en-GB" dirty="0"/>
              <a:t>Onions and Garlic</a:t>
            </a:r>
          </a:p>
          <a:p>
            <a:pPr lvl="1">
              <a:buClr>
                <a:srgbClr val="FF3399"/>
              </a:buClr>
              <a:buFont typeface="Wingdings" panose="05000000000000000000" pitchFamily="2" charset="2"/>
              <a:buChar char="ü"/>
            </a:pPr>
            <a:r>
              <a:rPr lang="en-GB" dirty="0"/>
              <a:t>Alcohol</a:t>
            </a:r>
          </a:p>
          <a:p>
            <a:pPr lvl="1">
              <a:buClr>
                <a:srgbClr val="FF3399"/>
              </a:buClr>
              <a:buFont typeface="Wingdings" panose="05000000000000000000" pitchFamily="2" charset="2"/>
              <a:buChar char="ü"/>
            </a:pPr>
            <a:r>
              <a:rPr lang="en-GB" dirty="0"/>
              <a:t>Potatoes and Root Vegetables</a:t>
            </a:r>
          </a:p>
          <a:p>
            <a:endParaRPr lang="en-GB" sz="2400" dirty="0"/>
          </a:p>
          <a:p>
            <a:endParaRPr lang="en-GB" sz="2400" dirty="0"/>
          </a:p>
        </p:txBody>
      </p:sp>
      <p:pic>
        <p:nvPicPr>
          <p:cNvPr id="6" name="Content Placeholder 5">
            <a:extLst>
              <a:ext uri="{FF2B5EF4-FFF2-40B4-BE49-F238E27FC236}">
                <a16:creationId xmlns:a16="http://schemas.microsoft.com/office/drawing/2014/main" id="{771FF7CC-46BC-47C1-A150-CCDD28952A4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16016" y="1921264"/>
            <a:ext cx="3528392" cy="3511095"/>
          </a:xfrm>
        </p:spPr>
      </p:pic>
    </p:spTree>
    <p:extLst>
      <p:ext uri="{BB962C8B-B14F-4D97-AF65-F5344CB8AC3E}">
        <p14:creationId xmlns:p14="http://schemas.microsoft.com/office/powerpoint/2010/main" val="2547645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6ABFB-4924-45F0-B59B-45776E58F363}"/>
              </a:ext>
            </a:extLst>
          </p:cNvPr>
          <p:cNvSpPr>
            <a:spLocks noGrp="1"/>
          </p:cNvSpPr>
          <p:nvPr>
            <p:ph type="title"/>
          </p:nvPr>
        </p:nvSpPr>
        <p:spPr/>
        <p:txBody>
          <a:bodyPr/>
          <a:lstStyle/>
          <a:p>
            <a:r>
              <a:rPr lang="en-GB" dirty="0"/>
              <a:t>An Overview</a:t>
            </a:r>
          </a:p>
        </p:txBody>
      </p:sp>
      <p:sp>
        <p:nvSpPr>
          <p:cNvPr id="3" name="Text Placeholder 2">
            <a:extLst>
              <a:ext uri="{FF2B5EF4-FFF2-40B4-BE49-F238E27FC236}">
                <a16:creationId xmlns:a16="http://schemas.microsoft.com/office/drawing/2014/main" id="{2F2E4792-FFA2-42F8-9E21-8B9CBB98A483}"/>
              </a:ext>
            </a:extLst>
          </p:cNvPr>
          <p:cNvSpPr>
            <a:spLocks noGrp="1"/>
          </p:cNvSpPr>
          <p:nvPr>
            <p:ph type="body" idx="1"/>
          </p:nvPr>
        </p:nvSpPr>
        <p:spPr/>
        <p:txBody>
          <a:bodyPr/>
          <a:lstStyle/>
          <a:p>
            <a:r>
              <a:rPr lang="en-GB" dirty="0"/>
              <a:t>World Religions</a:t>
            </a:r>
          </a:p>
        </p:txBody>
      </p:sp>
    </p:spTree>
    <p:extLst>
      <p:ext uri="{BB962C8B-B14F-4D97-AF65-F5344CB8AC3E}">
        <p14:creationId xmlns:p14="http://schemas.microsoft.com/office/powerpoint/2010/main" val="9572625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5156-95A2-43EB-B344-A3867277B8CB}"/>
              </a:ext>
            </a:extLst>
          </p:cNvPr>
          <p:cNvSpPr>
            <a:spLocks noGrp="1"/>
          </p:cNvSpPr>
          <p:nvPr>
            <p:ph type="title"/>
          </p:nvPr>
        </p:nvSpPr>
        <p:spPr/>
        <p:txBody>
          <a:bodyPr/>
          <a:lstStyle/>
          <a:p>
            <a:r>
              <a:rPr lang="en-GB" dirty="0"/>
              <a:t>Jain Festival and Holy Days</a:t>
            </a:r>
          </a:p>
        </p:txBody>
      </p:sp>
      <p:sp>
        <p:nvSpPr>
          <p:cNvPr id="3" name="Content Placeholder 2">
            <a:extLst>
              <a:ext uri="{FF2B5EF4-FFF2-40B4-BE49-F238E27FC236}">
                <a16:creationId xmlns:a16="http://schemas.microsoft.com/office/drawing/2014/main" id="{1C34CFB4-4E8E-440D-8524-132E78E47370}"/>
              </a:ext>
            </a:extLst>
          </p:cNvPr>
          <p:cNvSpPr>
            <a:spLocks noGrp="1"/>
          </p:cNvSpPr>
          <p:nvPr>
            <p:ph idx="1"/>
          </p:nvPr>
        </p:nvSpPr>
        <p:spPr>
          <a:xfrm>
            <a:off x="482280" y="1389575"/>
            <a:ext cx="8229600" cy="2880320"/>
          </a:xfrm>
        </p:spPr>
        <p:txBody>
          <a:bodyPr/>
          <a:lstStyle/>
          <a:p>
            <a:r>
              <a:rPr lang="en-GB" sz="4000" b="1" dirty="0" err="1"/>
              <a:t>Paryushana</a:t>
            </a:r>
            <a:r>
              <a:rPr lang="en-GB" sz="4000" b="1" dirty="0"/>
              <a:t> </a:t>
            </a:r>
          </a:p>
          <a:p>
            <a:r>
              <a:rPr lang="en-GB" sz="4000" b="1" dirty="0"/>
              <a:t>Diwali </a:t>
            </a:r>
          </a:p>
        </p:txBody>
      </p:sp>
      <p:pic>
        <p:nvPicPr>
          <p:cNvPr id="5" name="Picture 4" descr="A drawing of a face&#10;&#10;Description generated with high confidence">
            <a:extLst>
              <a:ext uri="{FF2B5EF4-FFF2-40B4-BE49-F238E27FC236}">
                <a16:creationId xmlns:a16="http://schemas.microsoft.com/office/drawing/2014/main" id="{798FCD6B-6B01-4E55-95AD-6B6EA84EBC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2204864"/>
            <a:ext cx="2232248" cy="3818805"/>
          </a:xfrm>
          <a:prstGeom prst="rect">
            <a:avLst/>
          </a:prstGeom>
        </p:spPr>
      </p:pic>
    </p:spTree>
    <p:extLst>
      <p:ext uri="{BB962C8B-B14F-4D97-AF65-F5344CB8AC3E}">
        <p14:creationId xmlns:p14="http://schemas.microsoft.com/office/powerpoint/2010/main" val="38906947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11F55-4DDD-48FA-8D7D-F5814604691A}"/>
              </a:ext>
            </a:extLst>
          </p:cNvPr>
          <p:cNvSpPr>
            <a:spLocks noGrp="1"/>
          </p:cNvSpPr>
          <p:nvPr>
            <p:ph type="title"/>
          </p:nvPr>
        </p:nvSpPr>
        <p:spPr/>
        <p:txBody>
          <a:bodyPr/>
          <a:lstStyle/>
          <a:p>
            <a:r>
              <a:rPr lang="en-GB" dirty="0"/>
              <a:t>Fine Dodgy Awful</a:t>
            </a:r>
          </a:p>
        </p:txBody>
      </p:sp>
      <p:sp>
        <p:nvSpPr>
          <p:cNvPr id="3" name="Content Placeholder 2">
            <a:extLst>
              <a:ext uri="{FF2B5EF4-FFF2-40B4-BE49-F238E27FC236}">
                <a16:creationId xmlns:a16="http://schemas.microsoft.com/office/drawing/2014/main" id="{B8583DB8-0C80-46AE-A519-D5DC57D24F90}"/>
              </a:ext>
            </a:extLst>
          </p:cNvPr>
          <p:cNvSpPr>
            <a:spLocks noGrp="1"/>
          </p:cNvSpPr>
          <p:nvPr>
            <p:ph idx="1"/>
          </p:nvPr>
        </p:nvSpPr>
        <p:spPr>
          <a:xfrm>
            <a:off x="457200" y="1166018"/>
            <a:ext cx="8229600" cy="4525963"/>
          </a:xfrm>
        </p:spPr>
        <p:txBody>
          <a:bodyPr/>
          <a:lstStyle/>
          <a:p>
            <a:r>
              <a:rPr lang="en-GB" sz="2200" dirty="0"/>
              <a:t>The aim of this exercise is to give you the opportunity to explore some of the decisions that might be made within the context of catering and how they might affect Staff and Students who are Religious observant.</a:t>
            </a:r>
          </a:p>
          <a:p>
            <a:pPr marL="0" indent="0">
              <a:buNone/>
            </a:pPr>
            <a:endParaRPr lang="en-GB" sz="2200" dirty="0"/>
          </a:p>
          <a:p>
            <a:r>
              <a:rPr lang="en-GB" sz="2200" dirty="0"/>
              <a:t>In your small groups consider each of the situations listed below, discuss whether they are:</a:t>
            </a:r>
          </a:p>
          <a:p>
            <a:endParaRPr lang="en-GB" sz="2000" dirty="0"/>
          </a:p>
          <a:p>
            <a:endParaRPr lang="en-GB" sz="2000" dirty="0"/>
          </a:p>
        </p:txBody>
      </p:sp>
      <p:graphicFrame>
        <p:nvGraphicFramePr>
          <p:cNvPr id="6" name="Table 5">
            <a:extLst>
              <a:ext uri="{FF2B5EF4-FFF2-40B4-BE49-F238E27FC236}">
                <a16:creationId xmlns:a16="http://schemas.microsoft.com/office/drawing/2014/main" id="{A69B1465-1DB3-4FAF-8F71-B26ADBBDB46D}"/>
              </a:ext>
            </a:extLst>
          </p:cNvPr>
          <p:cNvGraphicFramePr>
            <a:graphicFrameLocks noGrp="1"/>
          </p:cNvGraphicFramePr>
          <p:nvPr>
            <p:extLst/>
          </p:nvPr>
        </p:nvGraphicFramePr>
        <p:xfrm>
          <a:off x="990600" y="4221088"/>
          <a:ext cx="7162800" cy="2225760"/>
        </p:xfrm>
        <a:graphic>
          <a:graphicData uri="http://schemas.openxmlformats.org/drawingml/2006/table">
            <a:tbl>
              <a:tblPr>
                <a:tableStyleId>{2D5ABB26-0587-4C30-8999-92F81FD0307C}</a:tableStyleId>
              </a:tblPr>
              <a:tblGrid>
                <a:gridCol w="2831976">
                  <a:extLst>
                    <a:ext uri="{9D8B030D-6E8A-4147-A177-3AD203B41FA5}">
                      <a16:colId xmlns:a16="http://schemas.microsoft.com/office/drawing/2014/main" val="2622187871"/>
                    </a:ext>
                  </a:extLst>
                </a:gridCol>
                <a:gridCol w="4330824">
                  <a:extLst>
                    <a:ext uri="{9D8B030D-6E8A-4147-A177-3AD203B41FA5}">
                      <a16:colId xmlns:a16="http://schemas.microsoft.com/office/drawing/2014/main" val="684542572"/>
                    </a:ext>
                  </a:extLst>
                </a:gridCol>
              </a:tblGrid>
              <a:tr h="5716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kern="1200" dirty="0">
                          <a:solidFill>
                            <a:schemeClr val="tx1"/>
                          </a:solidFill>
                          <a:effectLst>
                            <a:outerShdw blurRad="50800" dist="38100" dir="2700000" algn="tl">
                              <a:srgbClr val="000000">
                                <a:alpha val="40000"/>
                              </a:srgbClr>
                            </a:outerShdw>
                          </a:effectLst>
                          <a:latin typeface="+mn-lt"/>
                          <a:ea typeface="+mn-ea"/>
                          <a:cs typeface="+mn-cs"/>
                        </a:rPr>
                        <a:t>Fine</a:t>
                      </a:r>
                      <a:endParaRPr lang="en-GB" sz="2800" kern="1200" dirty="0">
                        <a:solidFill>
                          <a:schemeClr val="tx1"/>
                        </a:solidFill>
                        <a:effectLst/>
                        <a:latin typeface="+mn-lt"/>
                        <a:ea typeface="+mn-ea"/>
                        <a:cs typeface="+mn-cs"/>
                      </a:endParaRPr>
                    </a:p>
                  </a:txBody>
                  <a:tcPr/>
                </a:tc>
                <a:tc>
                  <a:txBody>
                    <a:bodyPr/>
                    <a:lstStyle/>
                    <a:p>
                      <a:pPr>
                        <a:lnSpc>
                          <a:spcPct val="115000"/>
                        </a:lnSpc>
                        <a:spcAft>
                          <a:spcPts val="0"/>
                        </a:spcAft>
                      </a:pPr>
                      <a:r>
                        <a:rPr lang="en-GB" sz="2200" dirty="0">
                          <a:effectLst/>
                          <a:latin typeface="Century Gothic" panose="020B0502020202020204" pitchFamily="34" charset="0"/>
                          <a:ea typeface="Calibri" panose="020F0502020204030204" pitchFamily="34" charset="0"/>
                          <a:cs typeface="Times New Roman" panose="02020603050405020304" pitchFamily="18" charset="0"/>
                        </a:rPr>
                        <a:t>Perfectly OK for everyone</a:t>
                      </a:r>
                    </a:p>
                  </a:txBody>
                  <a:tcPr marL="68580" marR="68580" marT="0" marB="0" anchor="ctr"/>
                </a:tc>
                <a:extLst>
                  <a:ext uri="{0D108BD9-81ED-4DB2-BD59-A6C34878D82A}">
                    <a16:rowId xmlns:a16="http://schemas.microsoft.com/office/drawing/2014/main" val="3944798764"/>
                  </a:ext>
                </a:extLst>
              </a:tr>
              <a:tr h="6244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kern="1200" dirty="0">
                          <a:solidFill>
                            <a:schemeClr val="tx1"/>
                          </a:solidFill>
                          <a:effectLst>
                            <a:outerShdw blurRad="50800" dist="38100" dir="2700000" algn="tl">
                              <a:srgbClr val="000000">
                                <a:alpha val="40000"/>
                              </a:srgbClr>
                            </a:outerShdw>
                          </a:effectLst>
                          <a:latin typeface="+mn-lt"/>
                          <a:ea typeface="+mn-ea"/>
                          <a:cs typeface="+mn-cs"/>
                        </a:rPr>
                        <a:t>Dodgy</a:t>
                      </a:r>
                      <a:endParaRPr lang="en-GB" sz="2800" kern="1200" dirty="0">
                        <a:solidFill>
                          <a:schemeClr val="tx1"/>
                        </a:solidFill>
                        <a:effectLst/>
                        <a:latin typeface="+mn-lt"/>
                        <a:ea typeface="+mn-ea"/>
                        <a:cs typeface="+mn-cs"/>
                      </a:endParaRPr>
                    </a:p>
                  </a:txBody>
                  <a:tcPr/>
                </a:tc>
                <a:tc>
                  <a:txBody>
                    <a:bodyPr/>
                    <a:lstStyle/>
                    <a:p>
                      <a:r>
                        <a:rPr lang="en-GB" sz="2200" kern="1200" dirty="0">
                          <a:solidFill>
                            <a:schemeClr val="tx1"/>
                          </a:solidFill>
                          <a:effectLst/>
                          <a:latin typeface="Century Gothic" panose="020B0502020202020204" pitchFamily="34" charset="0"/>
                          <a:ea typeface="+mn-ea"/>
                          <a:cs typeface="+mn-cs"/>
                        </a:rPr>
                        <a:t>Might be difficult for some students and staff</a:t>
                      </a:r>
                      <a:endParaRPr lang="en-GB" sz="2200" dirty="0">
                        <a:latin typeface="Century Gothic" panose="020B0502020202020204" pitchFamily="34" charset="0"/>
                      </a:endParaRPr>
                    </a:p>
                  </a:txBody>
                  <a:tcPr/>
                </a:tc>
                <a:extLst>
                  <a:ext uri="{0D108BD9-81ED-4DB2-BD59-A6C34878D82A}">
                    <a16:rowId xmlns:a16="http://schemas.microsoft.com/office/drawing/2014/main" val="2563233146"/>
                  </a:ext>
                </a:extLst>
              </a:tr>
              <a:tr h="892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kern="1200" dirty="0">
                          <a:solidFill>
                            <a:schemeClr val="tx1"/>
                          </a:solidFill>
                          <a:effectLst>
                            <a:outerShdw blurRad="50800" dist="38100" dir="2700000" algn="tl">
                              <a:srgbClr val="000000">
                                <a:alpha val="40000"/>
                              </a:srgbClr>
                            </a:outerShdw>
                          </a:effectLst>
                          <a:latin typeface="+mn-lt"/>
                          <a:ea typeface="+mn-ea"/>
                          <a:cs typeface="+mn-cs"/>
                        </a:rPr>
                        <a:t>Awful</a:t>
                      </a:r>
                      <a:endParaRPr lang="en-GB" sz="2800" kern="1200" dirty="0">
                        <a:solidFill>
                          <a:schemeClr val="tx1"/>
                        </a:solidFill>
                        <a:effectLst/>
                        <a:latin typeface="+mn-lt"/>
                        <a:ea typeface="+mn-ea"/>
                        <a:cs typeface="+mn-cs"/>
                      </a:endParaRPr>
                    </a:p>
                  </a:txBody>
                  <a:tcPr/>
                </a:tc>
                <a:tc>
                  <a:txBody>
                    <a:bodyPr/>
                    <a:lstStyle/>
                    <a:p>
                      <a:r>
                        <a:rPr lang="en-GB" sz="2200" kern="1200" dirty="0">
                          <a:solidFill>
                            <a:schemeClr val="tx1"/>
                          </a:solidFill>
                          <a:effectLst/>
                          <a:latin typeface="Century Gothic" panose="020B0502020202020204" pitchFamily="34" charset="0"/>
                          <a:ea typeface="+mn-ea"/>
                          <a:cs typeface="+mn-cs"/>
                        </a:rPr>
                        <a:t>Completely inappropriate in a professional kitchen</a:t>
                      </a:r>
                      <a:endParaRPr lang="en-GB" sz="2200" dirty="0">
                        <a:latin typeface="Century Gothic" panose="020B0502020202020204" pitchFamily="34" charset="0"/>
                      </a:endParaRPr>
                    </a:p>
                  </a:txBody>
                  <a:tcPr/>
                </a:tc>
                <a:extLst>
                  <a:ext uri="{0D108BD9-81ED-4DB2-BD59-A6C34878D82A}">
                    <a16:rowId xmlns:a16="http://schemas.microsoft.com/office/drawing/2014/main" val="3175262245"/>
                  </a:ext>
                </a:extLst>
              </a:tr>
            </a:tbl>
          </a:graphicData>
        </a:graphic>
      </p:graphicFrame>
      <p:sp>
        <p:nvSpPr>
          <p:cNvPr id="7" name="Rectangle 6">
            <a:extLst>
              <a:ext uri="{FF2B5EF4-FFF2-40B4-BE49-F238E27FC236}">
                <a16:creationId xmlns:a16="http://schemas.microsoft.com/office/drawing/2014/main" id="{16D48604-ED2D-4C7D-BB14-A920C3197233}"/>
              </a:ext>
            </a:extLst>
          </p:cNvPr>
          <p:cNvSpPr>
            <a:spLocks noChangeArrowheads="1"/>
          </p:cNvSpPr>
          <p:nvPr/>
        </p:nvSpPr>
        <p:spPr bwMode="auto">
          <a:xfrm rot="16200000" flipH="1">
            <a:off x="2320623" y="5309203"/>
            <a:ext cx="2392045" cy="49530"/>
          </a:xfrm>
          <a:prstGeom prst="rect">
            <a:avLst/>
          </a:prstGeom>
          <a:gradFill rotWithShape="0">
            <a:gsLst>
              <a:gs pos="0">
                <a:srgbClr val="FF3399"/>
              </a:gs>
              <a:gs pos="100000">
                <a:srgbClr val="FF3399">
                  <a:gamma/>
                  <a:tint val="20000"/>
                  <a:invGamma/>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767216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EDC47-BE22-47EE-9F53-35256DEAC94B}"/>
              </a:ext>
            </a:extLst>
          </p:cNvPr>
          <p:cNvSpPr>
            <a:spLocks noGrp="1"/>
          </p:cNvSpPr>
          <p:nvPr>
            <p:ph type="title"/>
          </p:nvPr>
        </p:nvSpPr>
        <p:spPr/>
        <p:txBody>
          <a:bodyPr/>
          <a:lstStyle/>
          <a:p>
            <a:r>
              <a:rPr lang="en-US" dirty="0"/>
              <a:t>Rastafari</a:t>
            </a:r>
            <a:endParaRPr lang="en-GB" dirty="0"/>
          </a:p>
        </p:txBody>
      </p:sp>
      <p:sp>
        <p:nvSpPr>
          <p:cNvPr id="3" name="Text Placeholder 2">
            <a:extLst>
              <a:ext uri="{FF2B5EF4-FFF2-40B4-BE49-F238E27FC236}">
                <a16:creationId xmlns:a16="http://schemas.microsoft.com/office/drawing/2014/main" id="{BA7EC272-B2E7-494E-B1D8-6E52CC2BCDC8}"/>
              </a:ext>
            </a:extLst>
          </p:cNvPr>
          <p:cNvSpPr>
            <a:spLocks noGrp="1"/>
          </p:cNvSpPr>
          <p:nvPr>
            <p:ph type="body" idx="1"/>
          </p:nvPr>
        </p:nvSpPr>
        <p:spPr/>
        <p:txBody>
          <a:bodyPr/>
          <a:lstStyle/>
          <a:p>
            <a:r>
              <a:rPr lang="en-GB" b="1" dirty="0"/>
              <a:t>Catering for Religious Students and Staff</a:t>
            </a:r>
            <a:endParaRPr lang="en-GB" dirty="0"/>
          </a:p>
        </p:txBody>
      </p:sp>
    </p:spTree>
    <p:extLst>
      <p:ext uri="{BB962C8B-B14F-4D97-AF65-F5344CB8AC3E}">
        <p14:creationId xmlns:p14="http://schemas.microsoft.com/office/powerpoint/2010/main" val="26021742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E5660-F1E0-4797-B75B-A6046B280032}"/>
              </a:ext>
            </a:extLst>
          </p:cNvPr>
          <p:cNvSpPr>
            <a:spLocks noGrp="1"/>
          </p:cNvSpPr>
          <p:nvPr>
            <p:ph type="title"/>
          </p:nvPr>
        </p:nvSpPr>
        <p:spPr/>
        <p:txBody>
          <a:bodyPr/>
          <a:lstStyle/>
          <a:p>
            <a:r>
              <a:rPr lang="en-GB" dirty="0"/>
              <a:t>Close to Nature</a:t>
            </a:r>
          </a:p>
        </p:txBody>
      </p:sp>
      <p:sp>
        <p:nvSpPr>
          <p:cNvPr id="3" name="Content Placeholder 2">
            <a:extLst>
              <a:ext uri="{FF2B5EF4-FFF2-40B4-BE49-F238E27FC236}">
                <a16:creationId xmlns:a16="http://schemas.microsoft.com/office/drawing/2014/main" id="{F28189A7-D899-4CD2-8269-153151C71C8B}"/>
              </a:ext>
            </a:extLst>
          </p:cNvPr>
          <p:cNvSpPr>
            <a:spLocks noGrp="1"/>
          </p:cNvSpPr>
          <p:nvPr>
            <p:ph sz="half" idx="1"/>
          </p:nvPr>
        </p:nvSpPr>
        <p:spPr>
          <a:xfrm>
            <a:off x="457200" y="1600200"/>
            <a:ext cx="4474840" cy="4525963"/>
          </a:xfrm>
        </p:spPr>
        <p:txBody>
          <a:bodyPr/>
          <a:lstStyle/>
          <a:p>
            <a:r>
              <a:rPr lang="en-GB" dirty="0"/>
              <a:t>Rastafari philosophy</a:t>
            </a:r>
          </a:p>
          <a:p>
            <a:pPr lvl="1">
              <a:buClr>
                <a:srgbClr val="FF3399"/>
              </a:buClr>
              <a:buFont typeface="Wingdings" panose="05000000000000000000" pitchFamily="2" charset="2"/>
              <a:buChar char="ü"/>
            </a:pPr>
            <a:r>
              <a:rPr lang="en-GB" dirty="0"/>
              <a:t>Close to Nature</a:t>
            </a:r>
          </a:p>
          <a:p>
            <a:pPr lvl="1">
              <a:buClr>
                <a:srgbClr val="FF3399"/>
              </a:buClr>
              <a:buFont typeface="Wingdings" panose="05000000000000000000" pitchFamily="2" charset="2"/>
              <a:buChar char="ü"/>
            </a:pPr>
            <a:r>
              <a:rPr lang="en-GB" dirty="0"/>
              <a:t>Respect all forms of life</a:t>
            </a:r>
          </a:p>
          <a:p>
            <a:pPr lvl="1">
              <a:buClr>
                <a:srgbClr val="FF3399"/>
              </a:buClr>
              <a:buFont typeface="Wingdings" panose="05000000000000000000" pitchFamily="2" charset="2"/>
              <a:buChar char="ü"/>
            </a:pPr>
            <a:endParaRPr lang="en-GB" dirty="0"/>
          </a:p>
          <a:p>
            <a:pPr>
              <a:buClr>
                <a:srgbClr val="FF3399"/>
              </a:buClr>
              <a:buBlip>
                <a:blip r:embed="rId3"/>
              </a:buBlip>
            </a:pPr>
            <a:r>
              <a:rPr lang="en-GB" dirty="0"/>
              <a:t>Therefore:</a:t>
            </a:r>
          </a:p>
          <a:p>
            <a:pPr lvl="1">
              <a:buClr>
                <a:srgbClr val="FF3399"/>
              </a:buClr>
              <a:buFont typeface="Wingdings" panose="05000000000000000000" pitchFamily="2" charset="2"/>
              <a:buChar char="ü"/>
            </a:pPr>
            <a:r>
              <a:rPr lang="en-GB" dirty="0"/>
              <a:t>Mostly Veggie</a:t>
            </a:r>
          </a:p>
          <a:p>
            <a:pPr lvl="1">
              <a:buClr>
                <a:srgbClr val="FF3399"/>
              </a:buClr>
              <a:buFont typeface="Wingdings" panose="05000000000000000000" pitchFamily="2" charset="2"/>
              <a:buChar char="ü"/>
            </a:pPr>
            <a:r>
              <a:rPr lang="en-GB" dirty="0"/>
              <a:t>Eat Fish</a:t>
            </a:r>
          </a:p>
          <a:p>
            <a:pPr lvl="1">
              <a:buClr>
                <a:srgbClr val="FF3399"/>
              </a:buClr>
              <a:buFont typeface="Wingdings" panose="05000000000000000000" pitchFamily="2" charset="2"/>
              <a:buChar char="ü"/>
            </a:pPr>
            <a:r>
              <a:rPr lang="en-GB" dirty="0"/>
              <a:t>Little or no meat</a:t>
            </a:r>
          </a:p>
          <a:p>
            <a:pPr lvl="1">
              <a:buClr>
                <a:srgbClr val="FF3399"/>
              </a:buClr>
              <a:buFont typeface="Wingdings" panose="05000000000000000000" pitchFamily="2" charset="2"/>
              <a:buChar char="ü"/>
            </a:pPr>
            <a:r>
              <a:rPr lang="en-GB" dirty="0"/>
              <a:t>No Pork </a:t>
            </a:r>
          </a:p>
          <a:p>
            <a:pPr lvl="1">
              <a:buClr>
                <a:srgbClr val="FF3399"/>
              </a:buClr>
              <a:buFont typeface="Wingdings" panose="05000000000000000000" pitchFamily="2" charset="2"/>
              <a:buChar char="ü"/>
            </a:pPr>
            <a:r>
              <a:rPr lang="en-GB" dirty="0"/>
              <a:t>No Shellfish</a:t>
            </a:r>
          </a:p>
        </p:txBody>
      </p:sp>
      <p:pic>
        <p:nvPicPr>
          <p:cNvPr id="6" name="Content Placeholder 5" descr="A picture containing text, book&#10;&#10;Description generated with very high confidence">
            <a:extLst>
              <a:ext uri="{FF2B5EF4-FFF2-40B4-BE49-F238E27FC236}">
                <a16:creationId xmlns:a16="http://schemas.microsoft.com/office/drawing/2014/main" id="{B7328C22-FE70-41C1-8D0C-8B30363C2963}"/>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892745" y="2276872"/>
            <a:ext cx="3538537" cy="2156295"/>
          </a:xfrm>
        </p:spPr>
      </p:pic>
    </p:spTree>
    <p:extLst>
      <p:ext uri="{BB962C8B-B14F-4D97-AF65-F5344CB8AC3E}">
        <p14:creationId xmlns:p14="http://schemas.microsoft.com/office/powerpoint/2010/main" val="34922818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23AE-41E5-46CF-8326-EA1D3467567F}"/>
              </a:ext>
            </a:extLst>
          </p:cNvPr>
          <p:cNvSpPr>
            <a:spLocks noGrp="1"/>
          </p:cNvSpPr>
          <p:nvPr>
            <p:ph type="title"/>
          </p:nvPr>
        </p:nvSpPr>
        <p:spPr/>
        <p:txBody>
          <a:bodyPr/>
          <a:lstStyle/>
          <a:p>
            <a:r>
              <a:rPr lang="en-GB" dirty="0"/>
              <a:t>Naturally Ital</a:t>
            </a:r>
          </a:p>
        </p:txBody>
      </p:sp>
      <p:sp>
        <p:nvSpPr>
          <p:cNvPr id="3" name="Content Placeholder 2">
            <a:extLst>
              <a:ext uri="{FF2B5EF4-FFF2-40B4-BE49-F238E27FC236}">
                <a16:creationId xmlns:a16="http://schemas.microsoft.com/office/drawing/2014/main" id="{774CBD64-5F62-4A9F-9346-E9EFAFCD9131}"/>
              </a:ext>
            </a:extLst>
          </p:cNvPr>
          <p:cNvSpPr>
            <a:spLocks noGrp="1"/>
          </p:cNvSpPr>
          <p:nvPr>
            <p:ph sz="half" idx="1"/>
          </p:nvPr>
        </p:nvSpPr>
        <p:spPr>
          <a:xfrm>
            <a:off x="467544" y="1171600"/>
            <a:ext cx="4038600" cy="5153585"/>
          </a:xfrm>
        </p:spPr>
        <p:txBody>
          <a:bodyPr/>
          <a:lstStyle/>
          <a:p>
            <a:r>
              <a:rPr lang="en-GB" dirty="0"/>
              <a:t>Ital is an eclectic form of cooking</a:t>
            </a:r>
          </a:p>
          <a:p>
            <a:r>
              <a:rPr lang="en-GB" dirty="0"/>
              <a:t>In its strictest form excludes:</a:t>
            </a:r>
          </a:p>
          <a:p>
            <a:pPr lvl="1">
              <a:buClr>
                <a:srgbClr val="FF3399"/>
              </a:buClr>
              <a:buFont typeface="Wingdings" panose="05000000000000000000" pitchFamily="2" charset="2"/>
              <a:buChar char="û"/>
            </a:pPr>
            <a:r>
              <a:rPr lang="en-GB" dirty="0"/>
              <a:t>Salt</a:t>
            </a:r>
          </a:p>
          <a:p>
            <a:pPr lvl="1">
              <a:buClr>
                <a:srgbClr val="FF3399"/>
              </a:buClr>
              <a:buFont typeface="Wingdings" panose="05000000000000000000" pitchFamily="2" charset="2"/>
              <a:buChar char="û"/>
            </a:pPr>
            <a:r>
              <a:rPr lang="en-GB" dirty="0"/>
              <a:t>Sugar</a:t>
            </a:r>
          </a:p>
          <a:p>
            <a:pPr lvl="1">
              <a:buClr>
                <a:srgbClr val="FF3399"/>
              </a:buClr>
              <a:buFont typeface="Wingdings" panose="05000000000000000000" pitchFamily="2" charset="2"/>
              <a:buChar char="û"/>
            </a:pPr>
            <a:r>
              <a:rPr lang="en-GB" dirty="0"/>
              <a:t>Preservatives</a:t>
            </a:r>
          </a:p>
          <a:p>
            <a:pPr lvl="1">
              <a:buClr>
                <a:srgbClr val="FF3399"/>
              </a:buClr>
              <a:buFont typeface="Wingdings" panose="05000000000000000000" pitchFamily="2" charset="2"/>
              <a:buChar char="û"/>
            </a:pPr>
            <a:r>
              <a:rPr lang="en-GB" dirty="0"/>
              <a:t>Colouring</a:t>
            </a:r>
          </a:p>
          <a:p>
            <a:pPr lvl="1">
              <a:buClr>
                <a:srgbClr val="FF3399"/>
              </a:buClr>
              <a:buFont typeface="Wingdings" panose="05000000000000000000" pitchFamily="2" charset="2"/>
              <a:buChar char="û"/>
            </a:pPr>
            <a:r>
              <a:rPr lang="en-GB" dirty="0"/>
              <a:t>Flavourings</a:t>
            </a:r>
          </a:p>
          <a:p>
            <a:pPr lvl="1">
              <a:buClr>
                <a:srgbClr val="FF3399"/>
              </a:buClr>
              <a:buFont typeface="Wingdings" panose="05000000000000000000" pitchFamily="2" charset="2"/>
              <a:buChar char="û"/>
            </a:pPr>
            <a:r>
              <a:rPr lang="en-GB" dirty="0"/>
              <a:t>Anything Artificial</a:t>
            </a:r>
          </a:p>
        </p:txBody>
      </p:sp>
      <p:pic>
        <p:nvPicPr>
          <p:cNvPr id="14" name="Content Placeholder 13" descr="A close up of food&#10;&#10;Description generated with very high confidence">
            <a:extLst>
              <a:ext uri="{FF2B5EF4-FFF2-40B4-BE49-F238E27FC236}">
                <a16:creationId xmlns:a16="http://schemas.microsoft.com/office/drawing/2014/main" id="{3CEB7AA0-76F9-4F4A-9E5F-A88D446C966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88024" y="973170"/>
            <a:ext cx="3092150" cy="5153585"/>
          </a:xfrm>
        </p:spPr>
      </p:pic>
    </p:spTree>
    <p:extLst>
      <p:ext uri="{BB962C8B-B14F-4D97-AF65-F5344CB8AC3E}">
        <p14:creationId xmlns:p14="http://schemas.microsoft.com/office/powerpoint/2010/main" val="33985052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5156-95A2-43EB-B344-A3867277B8CB}"/>
              </a:ext>
            </a:extLst>
          </p:cNvPr>
          <p:cNvSpPr>
            <a:spLocks noGrp="1"/>
          </p:cNvSpPr>
          <p:nvPr>
            <p:ph type="title"/>
          </p:nvPr>
        </p:nvSpPr>
        <p:spPr/>
        <p:txBody>
          <a:bodyPr/>
          <a:lstStyle/>
          <a:p>
            <a:r>
              <a:rPr lang="en-GB" dirty="0"/>
              <a:t>Rasta Festival and Holy Days</a:t>
            </a:r>
          </a:p>
        </p:txBody>
      </p:sp>
      <p:sp>
        <p:nvSpPr>
          <p:cNvPr id="3" name="Content Placeholder 2">
            <a:extLst>
              <a:ext uri="{FF2B5EF4-FFF2-40B4-BE49-F238E27FC236}">
                <a16:creationId xmlns:a16="http://schemas.microsoft.com/office/drawing/2014/main" id="{1C34CFB4-4E8E-440D-8524-132E78E47370}"/>
              </a:ext>
            </a:extLst>
          </p:cNvPr>
          <p:cNvSpPr>
            <a:spLocks noGrp="1"/>
          </p:cNvSpPr>
          <p:nvPr>
            <p:ph idx="1"/>
          </p:nvPr>
        </p:nvSpPr>
        <p:spPr>
          <a:xfrm>
            <a:off x="482280" y="1196752"/>
            <a:ext cx="8229600" cy="5400600"/>
          </a:xfrm>
        </p:spPr>
        <p:txBody>
          <a:bodyPr/>
          <a:lstStyle/>
          <a:p>
            <a:r>
              <a:rPr lang="en-GB" sz="2800" dirty="0"/>
              <a:t>Ceremonial Birthday of Haile Selassie </a:t>
            </a:r>
          </a:p>
          <a:p>
            <a:r>
              <a:rPr lang="en-GB" sz="2800" dirty="0" err="1"/>
              <a:t>Groundation</a:t>
            </a:r>
            <a:r>
              <a:rPr lang="en-GB" sz="2800" dirty="0"/>
              <a:t> Day </a:t>
            </a:r>
          </a:p>
          <a:p>
            <a:r>
              <a:rPr lang="en-GB" sz="2800" dirty="0"/>
              <a:t>Birthday of Haile Selassie </a:t>
            </a:r>
          </a:p>
          <a:p>
            <a:r>
              <a:rPr lang="en-GB" sz="2800" dirty="0"/>
              <a:t>Marcus Garvey’s birthday</a:t>
            </a:r>
          </a:p>
          <a:p>
            <a:r>
              <a:rPr lang="en-GB" sz="2800" dirty="0"/>
              <a:t>Crowning of Emperor Selassie 	</a:t>
            </a:r>
            <a:endParaRPr lang="en-GB" sz="2800" b="1" dirty="0"/>
          </a:p>
        </p:txBody>
      </p:sp>
      <p:pic>
        <p:nvPicPr>
          <p:cNvPr id="5" name="Picture 4" descr="A picture containing text&#10;&#10;Description generated with high confidence">
            <a:extLst>
              <a:ext uri="{FF2B5EF4-FFF2-40B4-BE49-F238E27FC236}">
                <a16:creationId xmlns:a16="http://schemas.microsoft.com/office/drawing/2014/main" id="{2467B50E-FFE6-4A79-B7FD-756C196118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3861048"/>
            <a:ext cx="2563571" cy="2299147"/>
          </a:xfrm>
          <a:prstGeom prst="rect">
            <a:avLst/>
          </a:prstGeom>
        </p:spPr>
      </p:pic>
    </p:spTree>
    <p:extLst>
      <p:ext uri="{BB962C8B-B14F-4D97-AF65-F5344CB8AC3E}">
        <p14:creationId xmlns:p14="http://schemas.microsoft.com/office/powerpoint/2010/main" val="36818170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11F55-4DDD-48FA-8D7D-F5814604691A}"/>
              </a:ext>
            </a:extLst>
          </p:cNvPr>
          <p:cNvSpPr>
            <a:spLocks noGrp="1"/>
          </p:cNvSpPr>
          <p:nvPr>
            <p:ph type="title"/>
          </p:nvPr>
        </p:nvSpPr>
        <p:spPr/>
        <p:txBody>
          <a:bodyPr/>
          <a:lstStyle/>
          <a:p>
            <a:r>
              <a:rPr lang="en-GB" dirty="0"/>
              <a:t>Fine Dodgy Awful</a:t>
            </a:r>
          </a:p>
        </p:txBody>
      </p:sp>
      <p:sp>
        <p:nvSpPr>
          <p:cNvPr id="3" name="Content Placeholder 2">
            <a:extLst>
              <a:ext uri="{FF2B5EF4-FFF2-40B4-BE49-F238E27FC236}">
                <a16:creationId xmlns:a16="http://schemas.microsoft.com/office/drawing/2014/main" id="{B8583DB8-0C80-46AE-A519-D5DC57D24F90}"/>
              </a:ext>
            </a:extLst>
          </p:cNvPr>
          <p:cNvSpPr>
            <a:spLocks noGrp="1"/>
          </p:cNvSpPr>
          <p:nvPr>
            <p:ph idx="1"/>
          </p:nvPr>
        </p:nvSpPr>
        <p:spPr>
          <a:xfrm>
            <a:off x="457200" y="1166018"/>
            <a:ext cx="8229600" cy="4525963"/>
          </a:xfrm>
        </p:spPr>
        <p:txBody>
          <a:bodyPr/>
          <a:lstStyle/>
          <a:p>
            <a:r>
              <a:rPr lang="en-GB" sz="2200" dirty="0"/>
              <a:t>The aim of this exercise is to give you the opportunity to explore some of the decisions that might be made within the context of catering and how they might affect Staff and Students who are Religious observant.</a:t>
            </a:r>
          </a:p>
          <a:p>
            <a:pPr marL="0" indent="0">
              <a:buNone/>
            </a:pPr>
            <a:endParaRPr lang="en-GB" sz="2200" dirty="0"/>
          </a:p>
          <a:p>
            <a:r>
              <a:rPr lang="en-GB" sz="2200" dirty="0"/>
              <a:t>In your small groups consider each of the situations listed below, discuss whether they are:</a:t>
            </a:r>
          </a:p>
          <a:p>
            <a:endParaRPr lang="en-GB" sz="2000" dirty="0"/>
          </a:p>
          <a:p>
            <a:endParaRPr lang="en-GB" sz="2000" dirty="0"/>
          </a:p>
        </p:txBody>
      </p:sp>
      <p:graphicFrame>
        <p:nvGraphicFramePr>
          <p:cNvPr id="6" name="Table 5">
            <a:extLst>
              <a:ext uri="{FF2B5EF4-FFF2-40B4-BE49-F238E27FC236}">
                <a16:creationId xmlns:a16="http://schemas.microsoft.com/office/drawing/2014/main" id="{A69B1465-1DB3-4FAF-8F71-B26ADBBDB46D}"/>
              </a:ext>
            </a:extLst>
          </p:cNvPr>
          <p:cNvGraphicFramePr>
            <a:graphicFrameLocks noGrp="1"/>
          </p:cNvGraphicFramePr>
          <p:nvPr>
            <p:extLst/>
          </p:nvPr>
        </p:nvGraphicFramePr>
        <p:xfrm>
          <a:off x="990600" y="4221088"/>
          <a:ext cx="7162800" cy="2225760"/>
        </p:xfrm>
        <a:graphic>
          <a:graphicData uri="http://schemas.openxmlformats.org/drawingml/2006/table">
            <a:tbl>
              <a:tblPr>
                <a:tableStyleId>{2D5ABB26-0587-4C30-8999-92F81FD0307C}</a:tableStyleId>
              </a:tblPr>
              <a:tblGrid>
                <a:gridCol w="2831976">
                  <a:extLst>
                    <a:ext uri="{9D8B030D-6E8A-4147-A177-3AD203B41FA5}">
                      <a16:colId xmlns:a16="http://schemas.microsoft.com/office/drawing/2014/main" val="2622187871"/>
                    </a:ext>
                  </a:extLst>
                </a:gridCol>
                <a:gridCol w="4330824">
                  <a:extLst>
                    <a:ext uri="{9D8B030D-6E8A-4147-A177-3AD203B41FA5}">
                      <a16:colId xmlns:a16="http://schemas.microsoft.com/office/drawing/2014/main" val="684542572"/>
                    </a:ext>
                  </a:extLst>
                </a:gridCol>
              </a:tblGrid>
              <a:tr h="5716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kern="1200" dirty="0">
                          <a:solidFill>
                            <a:schemeClr val="tx1"/>
                          </a:solidFill>
                          <a:effectLst>
                            <a:outerShdw blurRad="50800" dist="38100" dir="2700000" algn="tl">
                              <a:srgbClr val="000000">
                                <a:alpha val="40000"/>
                              </a:srgbClr>
                            </a:outerShdw>
                          </a:effectLst>
                          <a:latin typeface="+mn-lt"/>
                          <a:ea typeface="+mn-ea"/>
                          <a:cs typeface="+mn-cs"/>
                        </a:rPr>
                        <a:t>Fine</a:t>
                      </a:r>
                      <a:endParaRPr lang="en-GB" sz="2800" kern="1200" dirty="0">
                        <a:solidFill>
                          <a:schemeClr val="tx1"/>
                        </a:solidFill>
                        <a:effectLst/>
                        <a:latin typeface="+mn-lt"/>
                        <a:ea typeface="+mn-ea"/>
                        <a:cs typeface="+mn-cs"/>
                      </a:endParaRPr>
                    </a:p>
                  </a:txBody>
                  <a:tcPr/>
                </a:tc>
                <a:tc>
                  <a:txBody>
                    <a:bodyPr/>
                    <a:lstStyle/>
                    <a:p>
                      <a:pPr>
                        <a:lnSpc>
                          <a:spcPct val="115000"/>
                        </a:lnSpc>
                        <a:spcAft>
                          <a:spcPts val="0"/>
                        </a:spcAft>
                      </a:pPr>
                      <a:r>
                        <a:rPr lang="en-GB" sz="2200" dirty="0">
                          <a:effectLst/>
                          <a:latin typeface="Century Gothic" panose="020B0502020202020204" pitchFamily="34" charset="0"/>
                          <a:ea typeface="Calibri" panose="020F0502020204030204" pitchFamily="34" charset="0"/>
                          <a:cs typeface="Times New Roman" panose="02020603050405020304" pitchFamily="18" charset="0"/>
                        </a:rPr>
                        <a:t>Perfectly OK for everyone</a:t>
                      </a:r>
                    </a:p>
                  </a:txBody>
                  <a:tcPr marL="68580" marR="68580" marT="0" marB="0" anchor="ctr"/>
                </a:tc>
                <a:extLst>
                  <a:ext uri="{0D108BD9-81ED-4DB2-BD59-A6C34878D82A}">
                    <a16:rowId xmlns:a16="http://schemas.microsoft.com/office/drawing/2014/main" val="3944798764"/>
                  </a:ext>
                </a:extLst>
              </a:tr>
              <a:tr h="6244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kern="1200" dirty="0">
                          <a:solidFill>
                            <a:schemeClr val="tx1"/>
                          </a:solidFill>
                          <a:effectLst>
                            <a:outerShdw blurRad="50800" dist="38100" dir="2700000" algn="tl">
                              <a:srgbClr val="000000">
                                <a:alpha val="40000"/>
                              </a:srgbClr>
                            </a:outerShdw>
                          </a:effectLst>
                          <a:latin typeface="+mn-lt"/>
                          <a:ea typeface="+mn-ea"/>
                          <a:cs typeface="+mn-cs"/>
                        </a:rPr>
                        <a:t>Dodgy</a:t>
                      </a:r>
                      <a:endParaRPr lang="en-GB" sz="2800" kern="1200" dirty="0">
                        <a:solidFill>
                          <a:schemeClr val="tx1"/>
                        </a:solidFill>
                        <a:effectLst/>
                        <a:latin typeface="+mn-lt"/>
                        <a:ea typeface="+mn-ea"/>
                        <a:cs typeface="+mn-cs"/>
                      </a:endParaRPr>
                    </a:p>
                  </a:txBody>
                  <a:tcPr/>
                </a:tc>
                <a:tc>
                  <a:txBody>
                    <a:bodyPr/>
                    <a:lstStyle/>
                    <a:p>
                      <a:r>
                        <a:rPr lang="en-GB" sz="2200" kern="1200" dirty="0">
                          <a:solidFill>
                            <a:schemeClr val="tx1"/>
                          </a:solidFill>
                          <a:effectLst/>
                          <a:latin typeface="Century Gothic" panose="020B0502020202020204" pitchFamily="34" charset="0"/>
                          <a:ea typeface="+mn-ea"/>
                          <a:cs typeface="+mn-cs"/>
                        </a:rPr>
                        <a:t>Might be difficult for some students and staff</a:t>
                      </a:r>
                      <a:endParaRPr lang="en-GB" sz="2200" dirty="0">
                        <a:latin typeface="Century Gothic" panose="020B0502020202020204" pitchFamily="34" charset="0"/>
                      </a:endParaRPr>
                    </a:p>
                  </a:txBody>
                  <a:tcPr/>
                </a:tc>
                <a:extLst>
                  <a:ext uri="{0D108BD9-81ED-4DB2-BD59-A6C34878D82A}">
                    <a16:rowId xmlns:a16="http://schemas.microsoft.com/office/drawing/2014/main" val="2563233146"/>
                  </a:ext>
                </a:extLst>
              </a:tr>
              <a:tr h="892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kern="1200" dirty="0">
                          <a:solidFill>
                            <a:schemeClr val="tx1"/>
                          </a:solidFill>
                          <a:effectLst>
                            <a:outerShdw blurRad="50800" dist="38100" dir="2700000" algn="tl">
                              <a:srgbClr val="000000">
                                <a:alpha val="40000"/>
                              </a:srgbClr>
                            </a:outerShdw>
                          </a:effectLst>
                          <a:latin typeface="+mn-lt"/>
                          <a:ea typeface="+mn-ea"/>
                          <a:cs typeface="+mn-cs"/>
                        </a:rPr>
                        <a:t>Awful</a:t>
                      </a:r>
                      <a:endParaRPr lang="en-GB" sz="2800" kern="1200" dirty="0">
                        <a:solidFill>
                          <a:schemeClr val="tx1"/>
                        </a:solidFill>
                        <a:effectLst/>
                        <a:latin typeface="+mn-lt"/>
                        <a:ea typeface="+mn-ea"/>
                        <a:cs typeface="+mn-cs"/>
                      </a:endParaRPr>
                    </a:p>
                  </a:txBody>
                  <a:tcPr/>
                </a:tc>
                <a:tc>
                  <a:txBody>
                    <a:bodyPr/>
                    <a:lstStyle/>
                    <a:p>
                      <a:r>
                        <a:rPr lang="en-GB" sz="2200" kern="1200" dirty="0">
                          <a:solidFill>
                            <a:schemeClr val="tx1"/>
                          </a:solidFill>
                          <a:effectLst/>
                          <a:latin typeface="Century Gothic" panose="020B0502020202020204" pitchFamily="34" charset="0"/>
                          <a:ea typeface="+mn-ea"/>
                          <a:cs typeface="+mn-cs"/>
                        </a:rPr>
                        <a:t>Completely inappropriate in a professional kitchen</a:t>
                      </a:r>
                      <a:endParaRPr lang="en-GB" sz="2200" dirty="0">
                        <a:latin typeface="Century Gothic" panose="020B0502020202020204" pitchFamily="34" charset="0"/>
                      </a:endParaRPr>
                    </a:p>
                  </a:txBody>
                  <a:tcPr/>
                </a:tc>
                <a:extLst>
                  <a:ext uri="{0D108BD9-81ED-4DB2-BD59-A6C34878D82A}">
                    <a16:rowId xmlns:a16="http://schemas.microsoft.com/office/drawing/2014/main" val="3175262245"/>
                  </a:ext>
                </a:extLst>
              </a:tr>
            </a:tbl>
          </a:graphicData>
        </a:graphic>
      </p:graphicFrame>
      <p:sp>
        <p:nvSpPr>
          <p:cNvPr id="7" name="Rectangle 6">
            <a:extLst>
              <a:ext uri="{FF2B5EF4-FFF2-40B4-BE49-F238E27FC236}">
                <a16:creationId xmlns:a16="http://schemas.microsoft.com/office/drawing/2014/main" id="{16D48604-ED2D-4C7D-BB14-A920C3197233}"/>
              </a:ext>
            </a:extLst>
          </p:cNvPr>
          <p:cNvSpPr>
            <a:spLocks noChangeArrowheads="1"/>
          </p:cNvSpPr>
          <p:nvPr/>
        </p:nvSpPr>
        <p:spPr bwMode="auto">
          <a:xfrm rot="16200000" flipH="1">
            <a:off x="2320623" y="5309203"/>
            <a:ext cx="2392045" cy="49530"/>
          </a:xfrm>
          <a:prstGeom prst="rect">
            <a:avLst/>
          </a:prstGeom>
          <a:gradFill rotWithShape="0">
            <a:gsLst>
              <a:gs pos="0">
                <a:srgbClr val="FF3399"/>
              </a:gs>
              <a:gs pos="100000">
                <a:srgbClr val="FF3399">
                  <a:gamma/>
                  <a:tint val="20000"/>
                  <a:invGamma/>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8768204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EDC47-BE22-47EE-9F53-35256DEAC94B}"/>
              </a:ext>
            </a:extLst>
          </p:cNvPr>
          <p:cNvSpPr>
            <a:spLocks noGrp="1"/>
          </p:cNvSpPr>
          <p:nvPr>
            <p:ph type="title"/>
          </p:nvPr>
        </p:nvSpPr>
        <p:spPr/>
        <p:txBody>
          <a:bodyPr/>
          <a:lstStyle/>
          <a:p>
            <a:r>
              <a:rPr lang="en-US" dirty="0"/>
              <a:t>Christians</a:t>
            </a:r>
            <a:endParaRPr lang="en-GB" dirty="0"/>
          </a:p>
        </p:txBody>
      </p:sp>
      <p:sp>
        <p:nvSpPr>
          <p:cNvPr id="3" name="Text Placeholder 2">
            <a:extLst>
              <a:ext uri="{FF2B5EF4-FFF2-40B4-BE49-F238E27FC236}">
                <a16:creationId xmlns:a16="http://schemas.microsoft.com/office/drawing/2014/main" id="{BA7EC272-B2E7-494E-B1D8-6E52CC2BCDC8}"/>
              </a:ext>
            </a:extLst>
          </p:cNvPr>
          <p:cNvSpPr>
            <a:spLocks noGrp="1"/>
          </p:cNvSpPr>
          <p:nvPr>
            <p:ph type="body" idx="1"/>
          </p:nvPr>
        </p:nvSpPr>
        <p:spPr/>
        <p:txBody>
          <a:bodyPr/>
          <a:lstStyle/>
          <a:p>
            <a:r>
              <a:rPr lang="en-GB" b="1" dirty="0"/>
              <a:t>Catering for Religious Students and Staff</a:t>
            </a:r>
            <a:endParaRPr lang="en-GB" dirty="0"/>
          </a:p>
        </p:txBody>
      </p:sp>
    </p:spTree>
    <p:extLst>
      <p:ext uri="{BB962C8B-B14F-4D97-AF65-F5344CB8AC3E}">
        <p14:creationId xmlns:p14="http://schemas.microsoft.com/office/powerpoint/2010/main" val="36139247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032F2-FEBE-4D40-B776-FB4F5A3DACA0}"/>
              </a:ext>
            </a:extLst>
          </p:cNvPr>
          <p:cNvSpPr>
            <a:spLocks noGrp="1"/>
          </p:cNvSpPr>
          <p:nvPr>
            <p:ph type="title"/>
          </p:nvPr>
        </p:nvSpPr>
        <p:spPr/>
        <p:txBody>
          <a:bodyPr/>
          <a:lstStyle/>
          <a:p>
            <a:r>
              <a:rPr lang="en-GB" dirty="0"/>
              <a:t>No Rules for Christians!</a:t>
            </a:r>
          </a:p>
        </p:txBody>
      </p:sp>
      <p:sp>
        <p:nvSpPr>
          <p:cNvPr id="3" name="Content Placeholder 2">
            <a:extLst>
              <a:ext uri="{FF2B5EF4-FFF2-40B4-BE49-F238E27FC236}">
                <a16:creationId xmlns:a16="http://schemas.microsoft.com/office/drawing/2014/main" id="{69375626-489A-465F-8F74-B659BA4417FE}"/>
              </a:ext>
            </a:extLst>
          </p:cNvPr>
          <p:cNvSpPr>
            <a:spLocks noGrp="1"/>
          </p:cNvSpPr>
          <p:nvPr>
            <p:ph sz="half" idx="1"/>
          </p:nvPr>
        </p:nvSpPr>
        <p:spPr/>
        <p:txBody>
          <a:bodyPr/>
          <a:lstStyle/>
          <a:p>
            <a:pPr marL="0" indent="0">
              <a:buNone/>
            </a:pPr>
            <a:r>
              <a:rPr lang="en-GB" sz="2400" dirty="0"/>
              <a:t>St Peter had a vision:</a:t>
            </a:r>
          </a:p>
          <a:p>
            <a:pPr marL="0" indent="0">
              <a:buNone/>
            </a:pPr>
            <a:endParaRPr lang="en-GB" sz="2400" dirty="0"/>
          </a:p>
          <a:p>
            <a:pPr marL="0" indent="0" algn="ctr">
              <a:buNone/>
            </a:pPr>
            <a:r>
              <a:rPr lang="en-GB" sz="2400" b="1" dirty="0"/>
              <a:t>"</a:t>
            </a:r>
            <a:r>
              <a:rPr lang="en-GB" sz="2400" b="1" i="1" dirty="0"/>
              <a:t>saw a sheet containing animals of every description lowered from the sky.“</a:t>
            </a:r>
          </a:p>
          <a:p>
            <a:pPr marL="0" indent="0">
              <a:buNone/>
            </a:pPr>
            <a:endParaRPr lang="en-GB" sz="2000" i="1" dirty="0"/>
          </a:p>
          <a:p>
            <a:pPr marL="0" indent="0">
              <a:buNone/>
            </a:pPr>
            <a:r>
              <a:rPr lang="en-GB" sz="2100" i="1" dirty="0"/>
              <a:t>This was interpreted as a sign that gentiles who wanted to join what at this time was a Jewish sect did not have eat Kosher, amongst other things.</a:t>
            </a:r>
          </a:p>
        </p:txBody>
      </p:sp>
      <p:pic>
        <p:nvPicPr>
          <p:cNvPr id="6" name="Content Placeholder 5" descr="A picture containing text, book&#10;&#10;Description generated with very high confidence">
            <a:extLst>
              <a:ext uri="{FF2B5EF4-FFF2-40B4-BE49-F238E27FC236}">
                <a16:creationId xmlns:a16="http://schemas.microsoft.com/office/drawing/2014/main" id="{BFDDD0A4-AD05-45CC-BDA9-CAB1A0467C6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38127" y="1756224"/>
            <a:ext cx="4252820" cy="3345552"/>
          </a:xfrm>
        </p:spPr>
      </p:pic>
    </p:spTree>
    <p:extLst>
      <p:ext uri="{BB962C8B-B14F-4D97-AF65-F5344CB8AC3E}">
        <p14:creationId xmlns:p14="http://schemas.microsoft.com/office/powerpoint/2010/main" val="34100832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C4D64-B0EA-4FD5-9C66-8CFBAAA29014}"/>
              </a:ext>
            </a:extLst>
          </p:cNvPr>
          <p:cNvSpPr>
            <a:spLocks noGrp="1"/>
          </p:cNvSpPr>
          <p:nvPr>
            <p:ph type="title"/>
          </p:nvPr>
        </p:nvSpPr>
        <p:spPr>
          <a:xfrm>
            <a:off x="1285852" y="0"/>
            <a:ext cx="7462612" cy="1143000"/>
          </a:xfrm>
        </p:spPr>
        <p:txBody>
          <a:bodyPr/>
          <a:lstStyle/>
          <a:p>
            <a:pPr algn="ctr"/>
            <a:r>
              <a:rPr lang="en-GB" dirty="0"/>
              <a:t>This meant Christians could eat from the Unclean Menu!</a:t>
            </a:r>
          </a:p>
        </p:txBody>
      </p:sp>
      <p:pic>
        <p:nvPicPr>
          <p:cNvPr id="6" name="Content Placeholder 5" descr="A picture containing text, book&#10;&#10;Description generated with very high confidence">
            <a:extLst>
              <a:ext uri="{FF2B5EF4-FFF2-40B4-BE49-F238E27FC236}">
                <a16:creationId xmlns:a16="http://schemas.microsoft.com/office/drawing/2014/main" id="{4153EC2C-4647-4E42-9534-78C34749CFA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722174" y="1142999"/>
            <a:ext cx="3810228" cy="5591531"/>
          </a:xfrm>
        </p:spPr>
      </p:pic>
    </p:spTree>
    <p:extLst>
      <p:ext uri="{BB962C8B-B14F-4D97-AF65-F5344CB8AC3E}">
        <p14:creationId xmlns:p14="http://schemas.microsoft.com/office/powerpoint/2010/main" val="616286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0856F-E1B5-490F-B7D6-AA350037C615}"/>
              </a:ext>
            </a:extLst>
          </p:cNvPr>
          <p:cNvSpPr>
            <a:spLocks noGrp="1"/>
          </p:cNvSpPr>
          <p:nvPr>
            <p:ph type="title"/>
          </p:nvPr>
        </p:nvSpPr>
        <p:spPr>
          <a:xfrm>
            <a:off x="1285852" y="0"/>
            <a:ext cx="7678636" cy="1143000"/>
          </a:xfrm>
        </p:spPr>
        <p:txBody>
          <a:bodyPr/>
          <a:lstStyle/>
          <a:p>
            <a:r>
              <a:rPr lang="en-GB" dirty="0"/>
              <a:t>How many religions are there?</a:t>
            </a:r>
          </a:p>
        </p:txBody>
      </p:sp>
      <p:sp>
        <p:nvSpPr>
          <p:cNvPr id="3" name="Content Placeholder 2">
            <a:extLst>
              <a:ext uri="{FF2B5EF4-FFF2-40B4-BE49-F238E27FC236}">
                <a16:creationId xmlns:a16="http://schemas.microsoft.com/office/drawing/2014/main" id="{33CC8919-22E0-4150-83A5-7C0222B3E911}"/>
              </a:ext>
            </a:extLst>
          </p:cNvPr>
          <p:cNvSpPr>
            <a:spLocks noGrp="1"/>
          </p:cNvSpPr>
          <p:nvPr>
            <p:ph sz="half" idx="1"/>
          </p:nvPr>
        </p:nvSpPr>
        <p:spPr>
          <a:xfrm>
            <a:off x="533400" y="1151357"/>
            <a:ext cx="4038600" cy="4525963"/>
          </a:xfrm>
        </p:spPr>
        <p:txBody>
          <a:bodyPr/>
          <a:lstStyle/>
          <a:p>
            <a:r>
              <a:rPr lang="en-GB" sz="2000" dirty="0"/>
              <a:t>There are said to be over 4,200 religions in the world</a:t>
            </a:r>
          </a:p>
          <a:p>
            <a:r>
              <a:rPr lang="en-GB" sz="2000" dirty="0"/>
              <a:t>However the Great Britain Census is only  interested in 8 categories:</a:t>
            </a:r>
          </a:p>
          <a:p>
            <a:pPr lvl="1"/>
            <a:r>
              <a:rPr lang="en-GB" sz="2000" dirty="0"/>
              <a:t>Buddhist</a:t>
            </a:r>
          </a:p>
          <a:p>
            <a:pPr lvl="1"/>
            <a:r>
              <a:rPr lang="en-GB" sz="2000" dirty="0"/>
              <a:t>Christian</a:t>
            </a:r>
          </a:p>
          <a:p>
            <a:pPr lvl="1"/>
            <a:r>
              <a:rPr lang="en-GB" sz="2000" dirty="0"/>
              <a:t>Hindu</a:t>
            </a:r>
          </a:p>
          <a:p>
            <a:pPr lvl="1"/>
            <a:r>
              <a:rPr lang="en-GB" sz="2000" dirty="0"/>
              <a:t>Jewish</a:t>
            </a:r>
          </a:p>
          <a:p>
            <a:pPr lvl="1"/>
            <a:r>
              <a:rPr lang="en-GB" sz="2000" dirty="0"/>
              <a:t>Muslim</a:t>
            </a:r>
          </a:p>
          <a:p>
            <a:pPr lvl="1"/>
            <a:r>
              <a:rPr lang="en-GB" sz="2000" dirty="0"/>
              <a:t>Sikh</a:t>
            </a:r>
          </a:p>
          <a:p>
            <a:pPr lvl="1"/>
            <a:r>
              <a:rPr lang="en-GB" sz="2000" dirty="0"/>
              <a:t>No Religion</a:t>
            </a:r>
          </a:p>
          <a:p>
            <a:pPr lvl="1"/>
            <a:r>
              <a:rPr lang="en-GB" sz="2000" dirty="0"/>
              <a:t>Other Religion</a:t>
            </a:r>
          </a:p>
        </p:txBody>
      </p:sp>
      <p:pic>
        <p:nvPicPr>
          <p:cNvPr id="5" name="Content Placeholder 4" descr="https://upload.wikimedia.org/wikipedia/commons/thumb/7/7a/RELIGIONES.png/220px-RELIGIONES.png">
            <a:hlinkClick r:id="rId3"/>
            <a:extLst>
              <a:ext uri="{FF2B5EF4-FFF2-40B4-BE49-F238E27FC236}">
                <a16:creationId xmlns:a16="http://schemas.microsoft.com/office/drawing/2014/main" id="{98A555AA-A7F5-466A-BE46-AB5CFF66BFA3}"/>
              </a:ext>
            </a:extLst>
          </p:cNvPr>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3851920" y="1579049"/>
            <a:ext cx="4896544" cy="4525963"/>
          </a:xfrm>
          <a:prstGeom prst="rect">
            <a:avLst/>
          </a:prstGeom>
          <a:noFill/>
          <a:ln>
            <a:noFill/>
          </a:ln>
        </p:spPr>
      </p:pic>
    </p:spTree>
    <p:extLst>
      <p:ext uri="{BB962C8B-B14F-4D97-AF65-F5344CB8AC3E}">
        <p14:creationId xmlns:p14="http://schemas.microsoft.com/office/powerpoint/2010/main" val="33066342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D4143-344D-4E12-B0B4-B805FC62DCD6}"/>
              </a:ext>
            </a:extLst>
          </p:cNvPr>
          <p:cNvSpPr>
            <a:spLocks noGrp="1"/>
          </p:cNvSpPr>
          <p:nvPr>
            <p:ph type="title"/>
          </p:nvPr>
        </p:nvSpPr>
        <p:spPr/>
        <p:txBody>
          <a:bodyPr/>
          <a:lstStyle/>
          <a:p>
            <a:r>
              <a:rPr lang="en-GB" dirty="0"/>
              <a:t>What about Fish on Fridays?</a:t>
            </a:r>
          </a:p>
        </p:txBody>
      </p:sp>
      <p:sp>
        <p:nvSpPr>
          <p:cNvPr id="3" name="Content Placeholder 2">
            <a:extLst>
              <a:ext uri="{FF2B5EF4-FFF2-40B4-BE49-F238E27FC236}">
                <a16:creationId xmlns:a16="http://schemas.microsoft.com/office/drawing/2014/main" id="{A80265CD-483B-43ED-AEAB-5DF9D6EF34CA}"/>
              </a:ext>
            </a:extLst>
          </p:cNvPr>
          <p:cNvSpPr>
            <a:spLocks noGrp="1"/>
          </p:cNvSpPr>
          <p:nvPr>
            <p:ph sz="half" idx="1"/>
          </p:nvPr>
        </p:nvSpPr>
        <p:spPr>
          <a:xfrm>
            <a:off x="438398" y="1143000"/>
            <a:ext cx="4709666" cy="5526360"/>
          </a:xfrm>
        </p:spPr>
        <p:txBody>
          <a:bodyPr/>
          <a:lstStyle/>
          <a:p>
            <a:r>
              <a:rPr lang="en-GB" sz="2400" dirty="0"/>
              <a:t>Christians were meant to fast on Fridays and on many other holy days and Lent  </a:t>
            </a:r>
          </a:p>
          <a:p>
            <a:pPr marL="0" indent="0">
              <a:buNone/>
            </a:pPr>
            <a:endParaRPr lang="en-GB" sz="600" dirty="0"/>
          </a:p>
          <a:p>
            <a:r>
              <a:rPr lang="en-GB" sz="2400" dirty="0"/>
              <a:t>Fasting became not eating the flesh of warm-blooded animals</a:t>
            </a:r>
          </a:p>
          <a:p>
            <a:pPr marL="0" indent="0">
              <a:buNone/>
            </a:pPr>
            <a:endParaRPr lang="en-GB" sz="600" dirty="0"/>
          </a:p>
          <a:p>
            <a:r>
              <a:rPr lang="en-GB" sz="2400" dirty="0"/>
              <a:t>Fish are not warm-blooded so exempt</a:t>
            </a:r>
          </a:p>
          <a:p>
            <a:pPr marL="0" indent="0">
              <a:buNone/>
            </a:pPr>
            <a:endParaRPr lang="en-GB" sz="600" dirty="0"/>
          </a:p>
          <a:p>
            <a:r>
              <a:rPr lang="en-GB" sz="2400" dirty="0"/>
              <a:t>Why Friday?</a:t>
            </a:r>
          </a:p>
          <a:p>
            <a:pPr lvl="1"/>
            <a:r>
              <a:rPr lang="en-GB" sz="2000" dirty="0"/>
              <a:t>Jesus died on a Friday</a:t>
            </a:r>
          </a:p>
          <a:p>
            <a:pPr marL="457200" lvl="1" indent="0">
              <a:buNone/>
            </a:pPr>
            <a:endParaRPr lang="en-GB" sz="600" dirty="0"/>
          </a:p>
          <a:p>
            <a:r>
              <a:rPr lang="en-GB" sz="2400" dirty="0"/>
              <a:t>So not a rule,  more a hang over from a more religious time</a:t>
            </a:r>
          </a:p>
        </p:txBody>
      </p:sp>
      <p:pic>
        <p:nvPicPr>
          <p:cNvPr id="6" name="Content Placeholder 5" descr="A picture containing text, book&#10;&#10;Description generated with very high confidence">
            <a:extLst>
              <a:ext uri="{FF2B5EF4-FFF2-40B4-BE49-F238E27FC236}">
                <a16:creationId xmlns:a16="http://schemas.microsoft.com/office/drawing/2014/main" id="{43B2A914-B862-4265-9FD5-8486EA3E946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27428" y="1988840"/>
            <a:ext cx="4181684" cy="3134817"/>
          </a:xfrm>
        </p:spPr>
      </p:pic>
    </p:spTree>
    <p:extLst>
      <p:ext uri="{BB962C8B-B14F-4D97-AF65-F5344CB8AC3E}">
        <p14:creationId xmlns:p14="http://schemas.microsoft.com/office/powerpoint/2010/main" val="17106054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E70FA-8D7A-4929-BC89-4928E6FC90AA}"/>
              </a:ext>
            </a:extLst>
          </p:cNvPr>
          <p:cNvSpPr>
            <a:spLocks noGrp="1"/>
          </p:cNvSpPr>
          <p:nvPr>
            <p:ph type="title"/>
          </p:nvPr>
        </p:nvSpPr>
        <p:spPr/>
        <p:txBody>
          <a:bodyPr/>
          <a:lstStyle/>
          <a:p>
            <a:r>
              <a:rPr lang="en-US" dirty="0"/>
              <a:t>Seventh-Day Adventists</a:t>
            </a:r>
            <a:endParaRPr lang="en-GB" dirty="0"/>
          </a:p>
        </p:txBody>
      </p:sp>
      <p:sp>
        <p:nvSpPr>
          <p:cNvPr id="3" name="Content Placeholder 2">
            <a:extLst>
              <a:ext uri="{FF2B5EF4-FFF2-40B4-BE49-F238E27FC236}">
                <a16:creationId xmlns:a16="http://schemas.microsoft.com/office/drawing/2014/main" id="{371DBFA3-ADCE-46FE-8BCF-D332ABDD222B}"/>
              </a:ext>
            </a:extLst>
          </p:cNvPr>
          <p:cNvSpPr>
            <a:spLocks noGrp="1"/>
          </p:cNvSpPr>
          <p:nvPr>
            <p:ph sz="half" idx="1"/>
          </p:nvPr>
        </p:nvSpPr>
        <p:spPr>
          <a:xfrm>
            <a:off x="457200" y="1600200"/>
            <a:ext cx="4114800" cy="4525963"/>
          </a:xfrm>
        </p:spPr>
        <p:txBody>
          <a:bodyPr/>
          <a:lstStyle/>
          <a:p>
            <a:r>
              <a:rPr lang="en-US" sz="2400" dirty="0"/>
              <a:t>A Millennialist Protestant  denomination </a:t>
            </a:r>
          </a:p>
          <a:p>
            <a:r>
              <a:rPr lang="en-US" sz="2400" dirty="0"/>
              <a:t>Founded in 1860s</a:t>
            </a:r>
          </a:p>
          <a:p>
            <a:r>
              <a:rPr lang="en-US" sz="2400" dirty="0"/>
              <a:t>In America</a:t>
            </a:r>
            <a:endParaRPr lang="en-GB" sz="2400" dirty="0"/>
          </a:p>
          <a:p>
            <a:pPr marL="0" indent="0">
              <a:buNone/>
            </a:pPr>
            <a:endParaRPr lang="en-GB" sz="2400" dirty="0"/>
          </a:p>
          <a:p>
            <a:pPr marL="0" indent="0">
              <a:buNone/>
            </a:pPr>
            <a:r>
              <a:rPr lang="en-GB" sz="2400" dirty="0"/>
              <a:t>Name comes from:</a:t>
            </a:r>
          </a:p>
          <a:p>
            <a:pPr>
              <a:buClr>
                <a:srgbClr val="FF3399"/>
              </a:buClr>
              <a:buFont typeface="Wingdings" panose="05000000000000000000" pitchFamily="2" charset="2"/>
              <a:buChar char="v"/>
            </a:pPr>
            <a:r>
              <a:rPr lang="en-GB" sz="2000" dirty="0"/>
              <a:t>Sabbath = 7</a:t>
            </a:r>
            <a:r>
              <a:rPr lang="en-GB" sz="2000" baseline="30000" dirty="0"/>
              <a:t>th</a:t>
            </a:r>
            <a:r>
              <a:rPr lang="en-GB" sz="2000" dirty="0"/>
              <a:t> Day</a:t>
            </a:r>
          </a:p>
          <a:p>
            <a:pPr>
              <a:buClr>
                <a:srgbClr val="FF3399"/>
              </a:buClr>
              <a:buFont typeface="Wingdings" panose="05000000000000000000" pitchFamily="2" charset="2"/>
              <a:buChar char="v"/>
            </a:pPr>
            <a:r>
              <a:rPr lang="en-GB" sz="2000" dirty="0"/>
              <a:t>Jesus returning to from Heaven = Advent</a:t>
            </a:r>
          </a:p>
        </p:txBody>
      </p:sp>
      <p:pic>
        <p:nvPicPr>
          <p:cNvPr id="18" name="Content Placeholder 17" descr="A picture containing clipart&#10;&#10;Description generated with high confidence">
            <a:extLst>
              <a:ext uri="{FF2B5EF4-FFF2-40B4-BE49-F238E27FC236}">
                <a16:creationId xmlns:a16="http://schemas.microsoft.com/office/drawing/2014/main" id="{240B9C43-6B9B-48CB-9EA9-19EC7D3F77B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55842" y="1406475"/>
            <a:ext cx="4257947" cy="4045049"/>
          </a:xfrm>
        </p:spPr>
      </p:pic>
    </p:spTree>
    <p:extLst>
      <p:ext uri="{BB962C8B-B14F-4D97-AF65-F5344CB8AC3E}">
        <p14:creationId xmlns:p14="http://schemas.microsoft.com/office/powerpoint/2010/main" val="6443219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C84FD-6A95-4524-9EE1-9728C3D0B2B7}"/>
              </a:ext>
            </a:extLst>
          </p:cNvPr>
          <p:cNvSpPr>
            <a:spLocks noGrp="1"/>
          </p:cNvSpPr>
          <p:nvPr>
            <p:ph type="title"/>
          </p:nvPr>
        </p:nvSpPr>
        <p:spPr/>
        <p:txBody>
          <a:bodyPr/>
          <a:lstStyle/>
          <a:p>
            <a:r>
              <a:rPr lang="en-US" dirty="0"/>
              <a:t>Seventh-Day Adventists</a:t>
            </a:r>
            <a:endParaRPr lang="en-GB" dirty="0"/>
          </a:p>
        </p:txBody>
      </p:sp>
      <p:sp>
        <p:nvSpPr>
          <p:cNvPr id="3" name="Content Placeholder 2">
            <a:extLst>
              <a:ext uri="{FF2B5EF4-FFF2-40B4-BE49-F238E27FC236}">
                <a16:creationId xmlns:a16="http://schemas.microsoft.com/office/drawing/2014/main" id="{AEB6E6E5-D3D0-472F-8A33-2A1B60FD4686}"/>
              </a:ext>
            </a:extLst>
          </p:cNvPr>
          <p:cNvSpPr>
            <a:spLocks noGrp="1"/>
          </p:cNvSpPr>
          <p:nvPr>
            <p:ph sz="half" idx="1"/>
          </p:nvPr>
        </p:nvSpPr>
        <p:spPr/>
        <p:txBody>
          <a:bodyPr/>
          <a:lstStyle/>
          <a:p>
            <a:r>
              <a:rPr lang="en-GB" sz="2400" dirty="0"/>
              <a:t>They live modest lives</a:t>
            </a:r>
          </a:p>
          <a:p>
            <a:r>
              <a:rPr lang="en-GB" sz="2400" dirty="0"/>
              <a:t>Don’t Smoke</a:t>
            </a:r>
          </a:p>
          <a:p>
            <a:r>
              <a:rPr lang="en-GB" sz="2400" dirty="0"/>
              <a:t>Don’t Drink</a:t>
            </a:r>
          </a:p>
          <a:p>
            <a:r>
              <a:rPr lang="en-GB" sz="2400" dirty="0"/>
              <a:t>Prefer you don’t drink caffeine</a:t>
            </a:r>
          </a:p>
          <a:p>
            <a:r>
              <a:rPr lang="en-GB" sz="2400" dirty="0"/>
              <a:t>They recommend a veggie diet</a:t>
            </a:r>
          </a:p>
          <a:p>
            <a:r>
              <a:rPr lang="en-GB" sz="2400" dirty="0"/>
              <a:t>Will eat meat, but only sparingly from animals on the “Clean” menu </a:t>
            </a:r>
          </a:p>
          <a:p>
            <a:pPr marL="0" indent="0">
              <a:buNone/>
            </a:pPr>
            <a:endParaRPr lang="en-GB" sz="2400" dirty="0"/>
          </a:p>
        </p:txBody>
      </p:sp>
      <p:sp>
        <p:nvSpPr>
          <p:cNvPr id="4" name="Content Placeholder 3">
            <a:extLst>
              <a:ext uri="{FF2B5EF4-FFF2-40B4-BE49-F238E27FC236}">
                <a16:creationId xmlns:a16="http://schemas.microsoft.com/office/drawing/2014/main" id="{438DE126-4AEB-4C12-ABE6-C635A39BB136}"/>
              </a:ext>
            </a:extLst>
          </p:cNvPr>
          <p:cNvSpPr>
            <a:spLocks noGrp="1"/>
          </p:cNvSpPr>
          <p:nvPr>
            <p:ph sz="half" idx="2"/>
          </p:nvPr>
        </p:nvSpPr>
        <p:spPr>
          <a:xfrm>
            <a:off x="4648200" y="1600200"/>
            <a:ext cx="4100264" cy="4525963"/>
          </a:xfrm>
        </p:spPr>
        <p:txBody>
          <a:bodyPr/>
          <a:lstStyle/>
          <a:p>
            <a:pPr marL="0" indent="0">
              <a:buNone/>
            </a:pPr>
            <a:r>
              <a:rPr lang="en-GB" sz="2400" dirty="0"/>
              <a:t>They live longer</a:t>
            </a:r>
          </a:p>
          <a:p>
            <a:r>
              <a:rPr lang="en-GB" sz="2400" dirty="0"/>
              <a:t>7.3 years for</a:t>
            </a:r>
          </a:p>
          <a:p>
            <a:r>
              <a:rPr lang="en-GB" sz="2400" dirty="0"/>
              <a:t>4.4 years for </a:t>
            </a:r>
          </a:p>
          <a:p>
            <a:r>
              <a:rPr lang="en-GB" sz="2400" dirty="0"/>
              <a:t>Have fewer heart attacks</a:t>
            </a:r>
          </a:p>
          <a:p>
            <a:r>
              <a:rPr lang="en-GB" sz="2400" dirty="0"/>
              <a:t>Less cancer</a:t>
            </a:r>
          </a:p>
          <a:p>
            <a:r>
              <a:rPr lang="en-GB" sz="2400" dirty="0"/>
              <a:t>Their diet is a protection against Type 2 Diabetes</a:t>
            </a:r>
          </a:p>
        </p:txBody>
      </p:sp>
      <p:pic>
        <p:nvPicPr>
          <p:cNvPr id="8" name="Picture 7">
            <a:extLst>
              <a:ext uri="{FF2B5EF4-FFF2-40B4-BE49-F238E27FC236}">
                <a16:creationId xmlns:a16="http://schemas.microsoft.com/office/drawing/2014/main" id="{D7D43F10-3015-4734-85E8-F709827344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2676" y="1980601"/>
            <a:ext cx="578910" cy="434183"/>
          </a:xfrm>
          <a:prstGeom prst="rect">
            <a:avLst/>
          </a:prstGeom>
        </p:spPr>
      </p:pic>
      <p:pic>
        <p:nvPicPr>
          <p:cNvPr id="10" name="Picture 9" descr="A close up of a logo&#10;&#10;Description generated with very high confidence">
            <a:extLst>
              <a:ext uri="{FF2B5EF4-FFF2-40B4-BE49-F238E27FC236}">
                <a16:creationId xmlns:a16="http://schemas.microsoft.com/office/drawing/2014/main" id="{E4EF0B5D-CAB9-4A39-B627-5BA407D73B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2489786"/>
            <a:ext cx="289455" cy="434183"/>
          </a:xfrm>
          <a:prstGeom prst="rect">
            <a:avLst/>
          </a:prstGeom>
        </p:spPr>
      </p:pic>
    </p:spTree>
    <p:extLst>
      <p:ext uri="{BB962C8B-B14F-4D97-AF65-F5344CB8AC3E}">
        <p14:creationId xmlns:p14="http://schemas.microsoft.com/office/powerpoint/2010/main" val="24654977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D8883-C41A-4BA5-9B99-B9613025D9FB}"/>
              </a:ext>
            </a:extLst>
          </p:cNvPr>
          <p:cNvSpPr>
            <a:spLocks noGrp="1"/>
          </p:cNvSpPr>
          <p:nvPr>
            <p:ph type="title"/>
          </p:nvPr>
        </p:nvSpPr>
        <p:spPr>
          <a:xfrm>
            <a:off x="1285851" y="0"/>
            <a:ext cx="7509221" cy="1143000"/>
          </a:xfrm>
        </p:spPr>
        <p:txBody>
          <a:bodyPr/>
          <a:lstStyle/>
          <a:p>
            <a:r>
              <a:rPr lang="en-GB" dirty="0"/>
              <a:t>The Epitome of Healthy Eating</a:t>
            </a:r>
          </a:p>
        </p:txBody>
      </p:sp>
      <p:pic>
        <p:nvPicPr>
          <p:cNvPr id="6" name="Content Placeholder 5" descr="A picture containing text&#10;&#10;Description generated with very high confidence">
            <a:extLst>
              <a:ext uri="{FF2B5EF4-FFF2-40B4-BE49-F238E27FC236}">
                <a16:creationId xmlns:a16="http://schemas.microsoft.com/office/drawing/2014/main" id="{EA80CF7A-C491-4103-8CE0-6C0960C4DA9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11560" y="1340768"/>
            <a:ext cx="8183513" cy="5112568"/>
          </a:xfrm>
        </p:spPr>
      </p:pic>
    </p:spTree>
    <p:extLst>
      <p:ext uri="{BB962C8B-B14F-4D97-AF65-F5344CB8AC3E}">
        <p14:creationId xmlns:p14="http://schemas.microsoft.com/office/powerpoint/2010/main" val="17609860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5156-95A2-43EB-B344-A3867277B8CB}"/>
              </a:ext>
            </a:extLst>
          </p:cNvPr>
          <p:cNvSpPr>
            <a:spLocks noGrp="1"/>
          </p:cNvSpPr>
          <p:nvPr>
            <p:ph type="title"/>
          </p:nvPr>
        </p:nvSpPr>
        <p:spPr>
          <a:xfrm>
            <a:off x="1177332" y="0"/>
            <a:ext cx="7966668" cy="1143000"/>
          </a:xfrm>
        </p:spPr>
        <p:txBody>
          <a:bodyPr/>
          <a:lstStyle/>
          <a:p>
            <a:r>
              <a:rPr lang="en-GB" dirty="0"/>
              <a:t>Christian Festival and Holy Days</a:t>
            </a:r>
          </a:p>
        </p:txBody>
      </p:sp>
      <p:sp>
        <p:nvSpPr>
          <p:cNvPr id="3" name="Content Placeholder 2">
            <a:extLst>
              <a:ext uri="{FF2B5EF4-FFF2-40B4-BE49-F238E27FC236}">
                <a16:creationId xmlns:a16="http://schemas.microsoft.com/office/drawing/2014/main" id="{1C34CFB4-4E8E-440D-8524-132E78E47370}"/>
              </a:ext>
            </a:extLst>
          </p:cNvPr>
          <p:cNvSpPr>
            <a:spLocks noGrp="1"/>
          </p:cNvSpPr>
          <p:nvPr>
            <p:ph idx="1"/>
          </p:nvPr>
        </p:nvSpPr>
        <p:spPr>
          <a:xfrm>
            <a:off x="611560" y="953344"/>
            <a:ext cx="8229600" cy="5904656"/>
          </a:xfrm>
        </p:spPr>
        <p:txBody>
          <a:bodyPr/>
          <a:lstStyle/>
          <a:p>
            <a:pPr marL="0" indent="0">
              <a:buNone/>
            </a:pPr>
            <a:endParaRPr lang="en-GB" sz="2000" dirty="0"/>
          </a:p>
          <a:p>
            <a:pPr marL="0" indent="0">
              <a:buNone/>
            </a:pPr>
            <a:endParaRPr lang="en-GB" sz="2000" dirty="0"/>
          </a:p>
          <a:p>
            <a:pPr algn="ctr"/>
            <a:r>
              <a:rPr lang="en-GB" sz="3600" b="1" dirty="0"/>
              <a:t>Shrove Tuesday (Mardi Gras) </a:t>
            </a:r>
          </a:p>
          <a:p>
            <a:pPr algn="ctr"/>
            <a:r>
              <a:rPr lang="en-GB" sz="3600" b="1" dirty="0"/>
              <a:t>Maundy Thursday (end of Lent</a:t>
            </a:r>
            <a:r>
              <a:rPr lang="en-GB" sz="3600" dirty="0"/>
              <a:t>) </a:t>
            </a:r>
          </a:p>
          <a:p>
            <a:pPr algn="ctr"/>
            <a:r>
              <a:rPr lang="en-GB" sz="3600" b="1" dirty="0"/>
              <a:t>Good Friday</a:t>
            </a:r>
          </a:p>
          <a:p>
            <a:pPr algn="ctr"/>
            <a:r>
              <a:rPr lang="en-GB" sz="3600" b="1" dirty="0"/>
              <a:t>Easter Sunday </a:t>
            </a:r>
          </a:p>
          <a:p>
            <a:pPr algn="ctr"/>
            <a:r>
              <a:rPr lang="en-GB" sz="3600" b="1" dirty="0"/>
              <a:t>Christmas </a:t>
            </a:r>
          </a:p>
        </p:txBody>
      </p:sp>
    </p:spTree>
    <p:extLst>
      <p:ext uri="{BB962C8B-B14F-4D97-AF65-F5344CB8AC3E}">
        <p14:creationId xmlns:p14="http://schemas.microsoft.com/office/powerpoint/2010/main" val="42101724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11F55-4DDD-48FA-8D7D-F5814604691A}"/>
              </a:ext>
            </a:extLst>
          </p:cNvPr>
          <p:cNvSpPr>
            <a:spLocks noGrp="1"/>
          </p:cNvSpPr>
          <p:nvPr>
            <p:ph type="title"/>
          </p:nvPr>
        </p:nvSpPr>
        <p:spPr/>
        <p:txBody>
          <a:bodyPr/>
          <a:lstStyle/>
          <a:p>
            <a:r>
              <a:rPr lang="en-GB" dirty="0"/>
              <a:t>Fine Dodgy Awful</a:t>
            </a:r>
          </a:p>
        </p:txBody>
      </p:sp>
      <p:sp>
        <p:nvSpPr>
          <p:cNvPr id="3" name="Content Placeholder 2">
            <a:extLst>
              <a:ext uri="{FF2B5EF4-FFF2-40B4-BE49-F238E27FC236}">
                <a16:creationId xmlns:a16="http://schemas.microsoft.com/office/drawing/2014/main" id="{B8583DB8-0C80-46AE-A519-D5DC57D24F90}"/>
              </a:ext>
            </a:extLst>
          </p:cNvPr>
          <p:cNvSpPr>
            <a:spLocks noGrp="1"/>
          </p:cNvSpPr>
          <p:nvPr>
            <p:ph idx="1"/>
          </p:nvPr>
        </p:nvSpPr>
        <p:spPr>
          <a:xfrm>
            <a:off x="457200" y="1166018"/>
            <a:ext cx="8229600" cy="4525963"/>
          </a:xfrm>
        </p:spPr>
        <p:txBody>
          <a:bodyPr/>
          <a:lstStyle/>
          <a:p>
            <a:r>
              <a:rPr lang="en-GB" sz="2200" dirty="0"/>
              <a:t>The aim of this exercise is to give you the opportunity to explore some of the decisions that might be made within the context of catering and how they might affect Staff and Students who are Religious observant.</a:t>
            </a:r>
          </a:p>
          <a:p>
            <a:pPr marL="0" indent="0">
              <a:buNone/>
            </a:pPr>
            <a:endParaRPr lang="en-GB" sz="2200" dirty="0"/>
          </a:p>
          <a:p>
            <a:r>
              <a:rPr lang="en-GB" sz="2200" dirty="0"/>
              <a:t>In your small groups consider each of the situations listed below, discuss whether they are:</a:t>
            </a:r>
          </a:p>
          <a:p>
            <a:endParaRPr lang="en-GB" sz="2000" dirty="0"/>
          </a:p>
          <a:p>
            <a:endParaRPr lang="en-GB" sz="2000" dirty="0"/>
          </a:p>
        </p:txBody>
      </p:sp>
      <p:graphicFrame>
        <p:nvGraphicFramePr>
          <p:cNvPr id="6" name="Table 5">
            <a:extLst>
              <a:ext uri="{FF2B5EF4-FFF2-40B4-BE49-F238E27FC236}">
                <a16:creationId xmlns:a16="http://schemas.microsoft.com/office/drawing/2014/main" id="{A69B1465-1DB3-4FAF-8F71-B26ADBBDB46D}"/>
              </a:ext>
            </a:extLst>
          </p:cNvPr>
          <p:cNvGraphicFramePr>
            <a:graphicFrameLocks noGrp="1"/>
          </p:cNvGraphicFramePr>
          <p:nvPr>
            <p:extLst/>
          </p:nvPr>
        </p:nvGraphicFramePr>
        <p:xfrm>
          <a:off x="990600" y="4221088"/>
          <a:ext cx="7162800" cy="2225760"/>
        </p:xfrm>
        <a:graphic>
          <a:graphicData uri="http://schemas.openxmlformats.org/drawingml/2006/table">
            <a:tbl>
              <a:tblPr>
                <a:tableStyleId>{2D5ABB26-0587-4C30-8999-92F81FD0307C}</a:tableStyleId>
              </a:tblPr>
              <a:tblGrid>
                <a:gridCol w="2831976">
                  <a:extLst>
                    <a:ext uri="{9D8B030D-6E8A-4147-A177-3AD203B41FA5}">
                      <a16:colId xmlns:a16="http://schemas.microsoft.com/office/drawing/2014/main" val="2622187871"/>
                    </a:ext>
                  </a:extLst>
                </a:gridCol>
                <a:gridCol w="4330824">
                  <a:extLst>
                    <a:ext uri="{9D8B030D-6E8A-4147-A177-3AD203B41FA5}">
                      <a16:colId xmlns:a16="http://schemas.microsoft.com/office/drawing/2014/main" val="684542572"/>
                    </a:ext>
                  </a:extLst>
                </a:gridCol>
              </a:tblGrid>
              <a:tr h="5716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kern="1200" dirty="0">
                          <a:solidFill>
                            <a:schemeClr val="tx1"/>
                          </a:solidFill>
                          <a:effectLst>
                            <a:outerShdw blurRad="50800" dist="38100" dir="2700000" algn="tl">
                              <a:srgbClr val="000000">
                                <a:alpha val="40000"/>
                              </a:srgbClr>
                            </a:outerShdw>
                          </a:effectLst>
                          <a:latin typeface="+mn-lt"/>
                          <a:ea typeface="+mn-ea"/>
                          <a:cs typeface="+mn-cs"/>
                        </a:rPr>
                        <a:t>Fine</a:t>
                      </a:r>
                      <a:endParaRPr lang="en-GB" sz="2800" kern="1200" dirty="0">
                        <a:solidFill>
                          <a:schemeClr val="tx1"/>
                        </a:solidFill>
                        <a:effectLst/>
                        <a:latin typeface="+mn-lt"/>
                        <a:ea typeface="+mn-ea"/>
                        <a:cs typeface="+mn-cs"/>
                      </a:endParaRPr>
                    </a:p>
                  </a:txBody>
                  <a:tcPr/>
                </a:tc>
                <a:tc>
                  <a:txBody>
                    <a:bodyPr/>
                    <a:lstStyle/>
                    <a:p>
                      <a:pPr>
                        <a:lnSpc>
                          <a:spcPct val="115000"/>
                        </a:lnSpc>
                        <a:spcAft>
                          <a:spcPts val="0"/>
                        </a:spcAft>
                      </a:pPr>
                      <a:r>
                        <a:rPr lang="en-GB" sz="2200" dirty="0">
                          <a:effectLst/>
                          <a:latin typeface="Century Gothic" panose="020B0502020202020204" pitchFamily="34" charset="0"/>
                          <a:ea typeface="Calibri" panose="020F0502020204030204" pitchFamily="34" charset="0"/>
                          <a:cs typeface="Times New Roman" panose="02020603050405020304" pitchFamily="18" charset="0"/>
                        </a:rPr>
                        <a:t>Perfectly OK for everyone</a:t>
                      </a:r>
                    </a:p>
                  </a:txBody>
                  <a:tcPr marL="68580" marR="68580" marT="0" marB="0" anchor="ctr"/>
                </a:tc>
                <a:extLst>
                  <a:ext uri="{0D108BD9-81ED-4DB2-BD59-A6C34878D82A}">
                    <a16:rowId xmlns:a16="http://schemas.microsoft.com/office/drawing/2014/main" val="3944798764"/>
                  </a:ext>
                </a:extLst>
              </a:tr>
              <a:tr h="6244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kern="1200" dirty="0">
                          <a:solidFill>
                            <a:schemeClr val="tx1"/>
                          </a:solidFill>
                          <a:effectLst>
                            <a:outerShdw blurRad="50800" dist="38100" dir="2700000" algn="tl">
                              <a:srgbClr val="000000">
                                <a:alpha val="40000"/>
                              </a:srgbClr>
                            </a:outerShdw>
                          </a:effectLst>
                          <a:latin typeface="+mn-lt"/>
                          <a:ea typeface="+mn-ea"/>
                          <a:cs typeface="+mn-cs"/>
                        </a:rPr>
                        <a:t>Dodgy</a:t>
                      </a:r>
                      <a:endParaRPr lang="en-GB" sz="2800" kern="1200" dirty="0">
                        <a:solidFill>
                          <a:schemeClr val="tx1"/>
                        </a:solidFill>
                        <a:effectLst/>
                        <a:latin typeface="+mn-lt"/>
                        <a:ea typeface="+mn-ea"/>
                        <a:cs typeface="+mn-cs"/>
                      </a:endParaRPr>
                    </a:p>
                  </a:txBody>
                  <a:tcPr/>
                </a:tc>
                <a:tc>
                  <a:txBody>
                    <a:bodyPr/>
                    <a:lstStyle/>
                    <a:p>
                      <a:r>
                        <a:rPr lang="en-GB" sz="2200" kern="1200" dirty="0">
                          <a:solidFill>
                            <a:schemeClr val="tx1"/>
                          </a:solidFill>
                          <a:effectLst/>
                          <a:latin typeface="Century Gothic" panose="020B0502020202020204" pitchFamily="34" charset="0"/>
                          <a:ea typeface="+mn-ea"/>
                          <a:cs typeface="+mn-cs"/>
                        </a:rPr>
                        <a:t>Might be difficult for some students and staff</a:t>
                      </a:r>
                      <a:endParaRPr lang="en-GB" sz="2200" dirty="0">
                        <a:latin typeface="Century Gothic" panose="020B0502020202020204" pitchFamily="34" charset="0"/>
                      </a:endParaRPr>
                    </a:p>
                  </a:txBody>
                  <a:tcPr/>
                </a:tc>
                <a:extLst>
                  <a:ext uri="{0D108BD9-81ED-4DB2-BD59-A6C34878D82A}">
                    <a16:rowId xmlns:a16="http://schemas.microsoft.com/office/drawing/2014/main" val="2563233146"/>
                  </a:ext>
                </a:extLst>
              </a:tr>
              <a:tr h="892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kern="1200" dirty="0">
                          <a:solidFill>
                            <a:schemeClr val="tx1"/>
                          </a:solidFill>
                          <a:effectLst>
                            <a:outerShdw blurRad="50800" dist="38100" dir="2700000" algn="tl">
                              <a:srgbClr val="000000">
                                <a:alpha val="40000"/>
                              </a:srgbClr>
                            </a:outerShdw>
                          </a:effectLst>
                          <a:latin typeface="+mn-lt"/>
                          <a:ea typeface="+mn-ea"/>
                          <a:cs typeface="+mn-cs"/>
                        </a:rPr>
                        <a:t>Awful</a:t>
                      </a:r>
                      <a:endParaRPr lang="en-GB" sz="2800" kern="1200" dirty="0">
                        <a:solidFill>
                          <a:schemeClr val="tx1"/>
                        </a:solidFill>
                        <a:effectLst/>
                        <a:latin typeface="+mn-lt"/>
                        <a:ea typeface="+mn-ea"/>
                        <a:cs typeface="+mn-cs"/>
                      </a:endParaRPr>
                    </a:p>
                  </a:txBody>
                  <a:tcPr/>
                </a:tc>
                <a:tc>
                  <a:txBody>
                    <a:bodyPr/>
                    <a:lstStyle/>
                    <a:p>
                      <a:r>
                        <a:rPr lang="en-GB" sz="2200" kern="1200" dirty="0">
                          <a:solidFill>
                            <a:schemeClr val="tx1"/>
                          </a:solidFill>
                          <a:effectLst/>
                          <a:latin typeface="Century Gothic" panose="020B0502020202020204" pitchFamily="34" charset="0"/>
                          <a:ea typeface="+mn-ea"/>
                          <a:cs typeface="+mn-cs"/>
                        </a:rPr>
                        <a:t>Completely inappropriate in a professional kitchen</a:t>
                      </a:r>
                      <a:endParaRPr lang="en-GB" sz="2200" dirty="0">
                        <a:latin typeface="Century Gothic" panose="020B0502020202020204" pitchFamily="34" charset="0"/>
                      </a:endParaRPr>
                    </a:p>
                  </a:txBody>
                  <a:tcPr/>
                </a:tc>
                <a:extLst>
                  <a:ext uri="{0D108BD9-81ED-4DB2-BD59-A6C34878D82A}">
                    <a16:rowId xmlns:a16="http://schemas.microsoft.com/office/drawing/2014/main" val="3175262245"/>
                  </a:ext>
                </a:extLst>
              </a:tr>
            </a:tbl>
          </a:graphicData>
        </a:graphic>
      </p:graphicFrame>
      <p:sp>
        <p:nvSpPr>
          <p:cNvPr id="7" name="Rectangle 6">
            <a:extLst>
              <a:ext uri="{FF2B5EF4-FFF2-40B4-BE49-F238E27FC236}">
                <a16:creationId xmlns:a16="http://schemas.microsoft.com/office/drawing/2014/main" id="{16D48604-ED2D-4C7D-BB14-A920C3197233}"/>
              </a:ext>
            </a:extLst>
          </p:cNvPr>
          <p:cNvSpPr>
            <a:spLocks noChangeArrowheads="1"/>
          </p:cNvSpPr>
          <p:nvPr/>
        </p:nvSpPr>
        <p:spPr bwMode="auto">
          <a:xfrm rot="16200000" flipH="1">
            <a:off x="2320623" y="5309203"/>
            <a:ext cx="2392045" cy="49530"/>
          </a:xfrm>
          <a:prstGeom prst="rect">
            <a:avLst/>
          </a:prstGeom>
          <a:gradFill rotWithShape="0">
            <a:gsLst>
              <a:gs pos="0">
                <a:srgbClr val="FF3399"/>
              </a:gs>
              <a:gs pos="100000">
                <a:srgbClr val="FF3399">
                  <a:gamma/>
                  <a:tint val="20000"/>
                  <a:invGamma/>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5886171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EDC47-BE22-47EE-9F53-35256DEAC94B}"/>
              </a:ext>
            </a:extLst>
          </p:cNvPr>
          <p:cNvSpPr>
            <a:spLocks noGrp="1"/>
          </p:cNvSpPr>
          <p:nvPr>
            <p:ph type="title"/>
          </p:nvPr>
        </p:nvSpPr>
        <p:spPr/>
        <p:txBody>
          <a:bodyPr/>
          <a:lstStyle/>
          <a:p>
            <a:r>
              <a:rPr lang="en-US" dirty="0"/>
              <a:t>Case studies</a:t>
            </a:r>
            <a:endParaRPr lang="en-GB" dirty="0"/>
          </a:p>
        </p:txBody>
      </p:sp>
      <p:sp>
        <p:nvSpPr>
          <p:cNvPr id="3" name="Text Placeholder 2">
            <a:extLst>
              <a:ext uri="{FF2B5EF4-FFF2-40B4-BE49-F238E27FC236}">
                <a16:creationId xmlns:a16="http://schemas.microsoft.com/office/drawing/2014/main" id="{BA7EC272-B2E7-494E-B1D8-6E52CC2BCDC8}"/>
              </a:ext>
            </a:extLst>
          </p:cNvPr>
          <p:cNvSpPr>
            <a:spLocks noGrp="1"/>
          </p:cNvSpPr>
          <p:nvPr>
            <p:ph type="body" idx="1"/>
          </p:nvPr>
        </p:nvSpPr>
        <p:spPr/>
        <p:txBody>
          <a:bodyPr/>
          <a:lstStyle/>
          <a:p>
            <a:r>
              <a:rPr lang="en-GB" b="1" dirty="0"/>
              <a:t>Catering for Religious Students and Staff</a:t>
            </a:r>
            <a:endParaRPr lang="en-GB" dirty="0"/>
          </a:p>
        </p:txBody>
      </p:sp>
    </p:spTree>
    <p:extLst>
      <p:ext uri="{BB962C8B-B14F-4D97-AF65-F5344CB8AC3E}">
        <p14:creationId xmlns:p14="http://schemas.microsoft.com/office/powerpoint/2010/main" val="13232459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11F55-4DDD-48FA-8D7D-F5814604691A}"/>
              </a:ext>
            </a:extLst>
          </p:cNvPr>
          <p:cNvSpPr>
            <a:spLocks noGrp="1"/>
          </p:cNvSpPr>
          <p:nvPr>
            <p:ph type="title"/>
          </p:nvPr>
        </p:nvSpPr>
        <p:spPr/>
        <p:txBody>
          <a:bodyPr/>
          <a:lstStyle/>
          <a:p>
            <a:r>
              <a:rPr lang="en-GB" dirty="0"/>
              <a:t>Case Studies</a:t>
            </a:r>
          </a:p>
        </p:txBody>
      </p:sp>
      <p:sp>
        <p:nvSpPr>
          <p:cNvPr id="3" name="Content Placeholder 2">
            <a:extLst>
              <a:ext uri="{FF2B5EF4-FFF2-40B4-BE49-F238E27FC236}">
                <a16:creationId xmlns:a16="http://schemas.microsoft.com/office/drawing/2014/main" id="{B8583DB8-0C80-46AE-A519-D5DC57D24F90}"/>
              </a:ext>
            </a:extLst>
          </p:cNvPr>
          <p:cNvSpPr>
            <a:spLocks noGrp="1"/>
          </p:cNvSpPr>
          <p:nvPr>
            <p:ph idx="1"/>
          </p:nvPr>
        </p:nvSpPr>
        <p:spPr>
          <a:xfrm>
            <a:off x="457200" y="1166018"/>
            <a:ext cx="8229600" cy="4525963"/>
          </a:xfrm>
        </p:spPr>
        <p:txBody>
          <a:bodyPr/>
          <a:lstStyle/>
          <a:p>
            <a:pPr marL="0" indent="0">
              <a:buNone/>
            </a:pPr>
            <a:endParaRPr lang="en-GB" sz="2200" dirty="0"/>
          </a:p>
          <a:p>
            <a:r>
              <a:rPr lang="en-GB" sz="2800" dirty="0"/>
              <a:t>In your small groups consider each of the situations listed below, discuss how you might resolve the issues raised</a:t>
            </a:r>
            <a:r>
              <a:rPr lang="en-GB" sz="2200" dirty="0"/>
              <a:t>.</a:t>
            </a:r>
          </a:p>
          <a:p>
            <a:endParaRPr lang="en-GB" sz="2200" dirty="0"/>
          </a:p>
          <a:p>
            <a:r>
              <a:rPr lang="en-GB" sz="2800" dirty="0"/>
              <a:t>What food and meal replacements you would suggest?</a:t>
            </a:r>
          </a:p>
          <a:p>
            <a:endParaRPr lang="en-GB" sz="2000" dirty="0"/>
          </a:p>
          <a:p>
            <a:endParaRPr lang="en-GB" sz="2000" dirty="0"/>
          </a:p>
        </p:txBody>
      </p:sp>
    </p:spTree>
    <p:extLst>
      <p:ext uri="{BB962C8B-B14F-4D97-AF65-F5344CB8AC3E}">
        <p14:creationId xmlns:p14="http://schemas.microsoft.com/office/powerpoint/2010/main" val="9167397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19D83-6ED3-45C1-BC5D-6DF2B3DCF440}"/>
              </a:ext>
            </a:extLst>
          </p:cNvPr>
          <p:cNvSpPr>
            <a:spLocks noGrp="1"/>
          </p:cNvSpPr>
          <p:nvPr>
            <p:ph type="title"/>
          </p:nvPr>
        </p:nvSpPr>
        <p:spPr/>
        <p:txBody>
          <a:bodyPr/>
          <a:lstStyle/>
          <a:p>
            <a:r>
              <a:rPr lang="en-GB" dirty="0"/>
              <a:t>Thank You</a:t>
            </a:r>
          </a:p>
        </p:txBody>
      </p:sp>
      <p:sp>
        <p:nvSpPr>
          <p:cNvPr id="3" name="Text Placeholder 2">
            <a:extLst>
              <a:ext uri="{FF2B5EF4-FFF2-40B4-BE49-F238E27FC236}">
                <a16:creationId xmlns:a16="http://schemas.microsoft.com/office/drawing/2014/main" id="{D2806903-C2CA-4D84-B90D-33147C8BE5CB}"/>
              </a:ext>
            </a:extLst>
          </p:cNvPr>
          <p:cNvSpPr>
            <a:spLocks noGrp="1"/>
          </p:cNvSpPr>
          <p:nvPr>
            <p:ph type="body" idx="1"/>
          </p:nvPr>
        </p:nvSpPr>
        <p:spPr/>
        <p:txBody>
          <a:bodyPr/>
          <a:lstStyle/>
          <a:p>
            <a:r>
              <a:rPr lang="en-GB" dirty="0"/>
              <a:t>Final Questions</a:t>
            </a:r>
          </a:p>
        </p:txBody>
      </p:sp>
    </p:spTree>
    <p:extLst>
      <p:ext uri="{BB962C8B-B14F-4D97-AF65-F5344CB8AC3E}">
        <p14:creationId xmlns:p14="http://schemas.microsoft.com/office/powerpoint/2010/main" val="507364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389A-6119-403B-A9C7-1CEABEE5DC6E}"/>
              </a:ext>
            </a:extLst>
          </p:cNvPr>
          <p:cNvSpPr>
            <a:spLocks noGrp="1"/>
          </p:cNvSpPr>
          <p:nvPr>
            <p:ph type="title"/>
          </p:nvPr>
        </p:nvSpPr>
        <p:spPr>
          <a:xfrm>
            <a:off x="1285852" y="0"/>
            <a:ext cx="7606628" cy="1143000"/>
          </a:xfrm>
        </p:spPr>
        <p:txBody>
          <a:bodyPr/>
          <a:lstStyle/>
          <a:p>
            <a:r>
              <a:rPr lang="en-GB" sz="3200" dirty="0"/>
              <a:t>Religion in Great Britain (2011 census)</a:t>
            </a:r>
          </a:p>
        </p:txBody>
      </p:sp>
      <p:graphicFrame>
        <p:nvGraphicFramePr>
          <p:cNvPr id="9" name="Content Placeholder 8">
            <a:extLst>
              <a:ext uri="{FF2B5EF4-FFF2-40B4-BE49-F238E27FC236}">
                <a16:creationId xmlns:a16="http://schemas.microsoft.com/office/drawing/2014/main" id="{51ADEF31-23A3-4388-BCF8-D1BE2023A9EB}"/>
              </a:ext>
            </a:extLst>
          </p:cNvPr>
          <p:cNvGraphicFramePr>
            <a:graphicFrameLocks noGrp="1"/>
          </p:cNvGraphicFramePr>
          <p:nvPr>
            <p:ph idx="1"/>
            <p:extLst>
              <p:ext uri="{D42A27DB-BD31-4B8C-83A1-F6EECF244321}">
                <p14:modId xmlns:p14="http://schemas.microsoft.com/office/powerpoint/2010/main" val="3141505775"/>
              </p:ext>
            </p:extLst>
          </p:nvPr>
        </p:nvGraphicFramePr>
        <p:xfrm>
          <a:off x="457200" y="1600200"/>
          <a:ext cx="8507288" cy="49251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61825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owerpoint 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33CC"/>
      </a:hlink>
      <a:folHlink>
        <a:srgbClr val="FF33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owerpoint Template">
  <a:themeElements>
    <a:clrScheme name="Custom 1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 Simple Template master slides  (2)</Template>
  <TotalTime>3036</TotalTime>
  <Words>4568</Words>
  <Application>Microsoft Office PowerPoint</Application>
  <PresentationFormat>On-screen Show (4:3)</PresentationFormat>
  <Paragraphs>826</Paragraphs>
  <Slides>88</Slides>
  <Notes>38</Notes>
  <HiddenSlides>5</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88</vt:i4>
      </vt:variant>
    </vt:vector>
  </HeadingPairs>
  <TitlesOfParts>
    <vt:vector size="98" baseType="lpstr">
      <vt:lpstr>Aharoni</vt:lpstr>
      <vt:lpstr>Arial</vt:lpstr>
      <vt:lpstr>Calibri</vt:lpstr>
      <vt:lpstr>Century Gothic</vt:lpstr>
      <vt:lpstr>Tahoma</vt:lpstr>
      <vt:lpstr>Trebuchet MS</vt:lpstr>
      <vt:lpstr>Wingdings</vt:lpstr>
      <vt:lpstr>Powerpoint Template</vt:lpstr>
      <vt:lpstr>Custom Design</vt:lpstr>
      <vt:lpstr>1_Powerpoint Template</vt:lpstr>
      <vt:lpstr>Unconscious Bias </vt:lpstr>
      <vt:lpstr>Religion and belief </vt:lpstr>
      <vt:lpstr>PowerPoint Presentation</vt:lpstr>
      <vt:lpstr>INTRODUCTIONS</vt:lpstr>
      <vt:lpstr>PowerPoint Presentation</vt:lpstr>
      <vt:lpstr>PowerPoint Presentation</vt:lpstr>
      <vt:lpstr>An Overview</vt:lpstr>
      <vt:lpstr>How many religions are there?</vt:lpstr>
      <vt:lpstr>Religion in Great Britain (2011 census)</vt:lpstr>
      <vt:lpstr>This means that …</vt:lpstr>
      <vt:lpstr>All Change?</vt:lpstr>
      <vt:lpstr>Food Glorious Food</vt:lpstr>
      <vt:lpstr>Fiendishly hard quiz </vt:lpstr>
      <vt:lpstr>Who is the customer?</vt:lpstr>
      <vt:lpstr>Who are my customers?</vt:lpstr>
      <vt:lpstr>External and internal customers </vt:lpstr>
      <vt:lpstr>Our customers include:</vt:lpstr>
      <vt:lpstr>What is a customer?</vt:lpstr>
      <vt:lpstr>On the topic of your customers</vt:lpstr>
      <vt:lpstr>Importance internal customers</vt:lpstr>
      <vt:lpstr>…and the equality act </vt:lpstr>
      <vt:lpstr>The Equality Act and Customer Care </vt:lpstr>
      <vt:lpstr>The Equality Act 2010</vt:lpstr>
      <vt:lpstr>9  Protected Characteristics </vt:lpstr>
      <vt:lpstr>Types of unlawful treatment</vt:lpstr>
      <vt:lpstr>PowerPoint Presentation</vt:lpstr>
      <vt:lpstr>What is a religion or belief?</vt:lpstr>
      <vt:lpstr>I Believe in Atheists</vt:lpstr>
      <vt:lpstr>Islam</vt:lpstr>
      <vt:lpstr>Halal</vt:lpstr>
      <vt:lpstr>Halal vs Haram</vt:lpstr>
      <vt:lpstr>3 Helpful Guidelines!</vt:lpstr>
      <vt:lpstr>HALAL (lawful) FOODS</vt:lpstr>
      <vt:lpstr>HARAM (unlawful) FOODS  1</vt:lpstr>
      <vt:lpstr>HARAM (unlawful) FOODS 2</vt:lpstr>
      <vt:lpstr>But what about…?</vt:lpstr>
      <vt:lpstr>The Thing to Remember is</vt:lpstr>
      <vt:lpstr>Muslim Festival and Holy Days</vt:lpstr>
      <vt:lpstr>Fine Dodgy Awful</vt:lpstr>
      <vt:lpstr>Break </vt:lpstr>
      <vt:lpstr>Judaism/kASHRUT</vt:lpstr>
      <vt:lpstr>Kashrut or Kosher</vt:lpstr>
      <vt:lpstr>The Torah says</vt:lpstr>
      <vt:lpstr>What Shall We Eat?</vt:lpstr>
      <vt:lpstr>Meat</vt:lpstr>
      <vt:lpstr>Dairy</vt:lpstr>
      <vt:lpstr>Pareve = Neutral</vt:lpstr>
      <vt:lpstr>Milk and Meat</vt:lpstr>
      <vt:lpstr>Jewish Festival and Holy Days</vt:lpstr>
      <vt:lpstr>Fine Dodgy Awful</vt:lpstr>
      <vt:lpstr>Sikhism</vt:lpstr>
      <vt:lpstr>Sikhs believe that</vt:lpstr>
      <vt:lpstr>Sikh code of conduct on diet</vt:lpstr>
      <vt:lpstr>Place of worship: Gurdwara</vt:lpstr>
      <vt:lpstr>The 4 transgressions</vt:lpstr>
      <vt:lpstr>Sikh Festival and Holy Days</vt:lpstr>
      <vt:lpstr>HINDUISM</vt:lpstr>
      <vt:lpstr>Oldest and Still Going Strong</vt:lpstr>
      <vt:lpstr>Diet and Belief</vt:lpstr>
      <vt:lpstr>Hindu Festival and Holy Days</vt:lpstr>
      <vt:lpstr>Fine Dodgy Awful</vt:lpstr>
      <vt:lpstr>BuddhisM</vt:lpstr>
      <vt:lpstr>5 Basic Codes</vt:lpstr>
      <vt:lpstr>And Diet?</vt:lpstr>
      <vt:lpstr>Buddhist Festival and Holy Days</vt:lpstr>
      <vt:lpstr>Jainism</vt:lpstr>
      <vt:lpstr>Conquering Your Passions</vt:lpstr>
      <vt:lpstr>Really Strict</vt:lpstr>
      <vt:lpstr>Even Stricter Than Vegans</vt:lpstr>
      <vt:lpstr>Jain Festival and Holy Days</vt:lpstr>
      <vt:lpstr>Fine Dodgy Awful</vt:lpstr>
      <vt:lpstr>Rastafari</vt:lpstr>
      <vt:lpstr>Close to Nature</vt:lpstr>
      <vt:lpstr>Naturally Ital</vt:lpstr>
      <vt:lpstr>Rasta Festival and Holy Days</vt:lpstr>
      <vt:lpstr>Fine Dodgy Awful</vt:lpstr>
      <vt:lpstr>Christians</vt:lpstr>
      <vt:lpstr>No Rules for Christians!</vt:lpstr>
      <vt:lpstr>This meant Christians could eat from the Unclean Menu!</vt:lpstr>
      <vt:lpstr>What about Fish on Fridays?</vt:lpstr>
      <vt:lpstr>Seventh-Day Adventists</vt:lpstr>
      <vt:lpstr>Seventh-Day Adventists</vt:lpstr>
      <vt:lpstr>The Epitome of Healthy Eating</vt:lpstr>
      <vt:lpstr>Christian Festival and Holy Days</vt:lpstr>
      <vt:lpstr>Fine Dodgy Awful</vt:lpstr>
      <vt:lpstr>Case studies</vt:lpstr>
      <vt:lpstr>Case Studies</vt:lpstr>
      <vt:lpstr>Thank You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Hughes</dc:creator>
  <cp:lastModifiedBy>Tom Haworth</cp:lastModifiedBy>
  <cp:revision>155</cp:revision>
  <cp:lastPrinted>2019-09-07T14:03:50Z</cp:lastPrinted>
  <dcterms:created xsi:type="dcterms:W3CDTF">2017-10-10T09:47:23Z</dcterms:created>
  <dcterms:modified xsi:type="dcterms:W3CDTF">2019-10-09T09:21:00Z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450679578</vt:i4>
  </property>
  <property fmtid="{D5CDD505-2E9C-101B-9397-08002B2CF9AE}" pid="3" name="_NewReviewCycle">
    <vt:lpwstr/>
  </property>
  <property fmtid="{D5CDD505-2E9C-101B-9397-08002B2CF9AE}" pid="4" name="_EmailSubject">
    <vt:lpwstr>reminder</vt:lpwstr>
  </property>
  <property fmtid="{D5CDD505-2E9C-101B-9397-08002B2CF9AE}" pid="5" name="_AuthorEmail">
    <vt:lpwstr>femi@challcon.com</vt:lpwstr>
  </property>
  <property fmtid="{D5CDD505-2E9C-101B-9397-08002B2CF9AE}" pid="6" name="_AuthorEmailDisplayName">
    <vt:lpwstr>Femi Otitoju</vt:lpwstr>
  </property>
</Properties>
</file>